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0"/>
  </p:notesMasterIdLst>
  <p:handoutMasterIdLst>
    <p:handoutMasterId r:id="rId101"/>
  </p:handoutMasterIdLst>
  <p:sldIdLst>
    <p:sldId id="256" r:id="rId2"/>
    <p:sldId id="338" r:id="rId3"/>
    <p:sldId id="336" r:id="rId4"/>
    <p:sldId id="337" r:id="rId5"/>
    <p:sldId id="341" r:id="rId6"/>
    <p:sldId id="344" r:id="rId7"/>
    <p:sldId id="345" r:id="rId8"/>
    <p:sldId id="342" r:id="rId9"/>
    <p:sldId id="346" r:id="rId10"/>
    <p:sldId id="343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383" r:id="rId34"/>
    <p:sldId id="379" r:id="rId35"/>
    <p:sldId id="382" r:id="rId36"/>
    <p:sldId id="279" r:id="rId37"/>
    <p:sldId id="380" r:id="rId38"/>
    <p:sldId id="381" r:id="rId39"/>
    <p:sldId id="280" r:id="rId40"/>
    <p:sldId id="359" r:id="rId41"/>
    <p:sldId id="360" r:id="rId42"/>
    <p:sldId id="361" r:id="rId43"/>
    <p:sldId id="354" r:id="rId44"/>
    <p:sldId id="355" r:id="rId45"/>
    <p:sldId id="356" r:id="rId46"/>
    <p:sldId id="357" r:id="rId47"/>
    <p:sldId id="358" r:id="rId48"/>
    <p:sldId id="281" r:id="rId49"/>
    <p:sldId id="282" r:id="rId50"/>
    <p:sldId id="288" r:id="rId51"/>
    <p:sldId id="289" r:id="rId52"/>
    <p:sldId id="290" r:id="rId53"/>
    <p:sldId id="291" r:id="rId54"/>
    <p:sldId id="292" r:id="rId55"/>
    <p:sldId id="293" r:id="rId56"/>
    <p:sldId id="294" r:id="rId57"/>
    <p:sldId id="295" r:id="rId58"/>
    <p:sldId id="296" r:id="rId59"/>
    <p:sldId id="297" r:id="rId60"/>
    <p:sldId id="298" r:id="rId61"/>
    <p:sldId id="299" r:id="rId62"/>
    <p:sldId id="300" r:id="rId63"/>
    <p:sldId id="362" r:id="rId64"/>
    <p:sldId id="363" r:id="rId65"/>
    <p:sldId id="365" r:id="rId66"/>
    <p:sldId id="366" r:id="rId67"/>
    <p:sldId id="367" r:id="rId68"/>
    <p:sldId id="368" r:id="rId69"/>
    <p:sldId id="369" r:id="rId70"/>
    <p:sldId id="370" r:id="rId71"/>
    <p:sldId id="371" r:id="rId72"/>
    <p:sldId id="302" r:id="rId73"/>
    <p:sldId id="372" r:id="rId74"/>
    <p:sldId id="303" r:id="rId75"/>
    <p:sldId id="304" r:id="rId76"/>
    <p:sldId id="305" r:id="rId77"/>
    <p:sldId id="314" r:id="rId78"/>
    <p:sldId id="306" r:id="rId79"/>
    <p:sldId id="307" r:id="rId80"/>
    <p:sldId id="308" r:id="rId81"/>
    <p:sldId id="309" r:id="rId82"/>
    <p:sldId id="310" r:id="rId83"/>
    <p:sldId id="311" r:id="rId84"/>
    <p:sldId id="312" r:id="rId85"/>
    <p:sldId id="315" r:id="rId86"/>
    <p:sldId id="375" r:id="rId87"/>
    <p:sldId id="373" r:id="rId88"/>
    <p:sldId id="376" r:id="rId89"/>
    <p:sldId id="374" r:id="rId90"/>
    <p:sldId id="348" r:id="rId91"/>
    <p:sldId id="349" r:id="rId92"/>
    <p:sldId id="350" r:id="rId93"/>
    <p:sldId id="377" r:id="rId94"/>
    <p:sldId id="378" r:id="rId95"/>
    <p:sldId id="353" r:id="rId96"/>
    <p:sldId id="333" r:id="rId97"/>
    <p:sldId id="334" r:id="rId98"/>
    <p:sldId id="335" r:id="rId99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76" autoAdjust="0"/>
  </p:normalViewPr>
  <p:slideViewPr>
    <p:cSldViewPr>
      <p:cViewPr varScale="1">
        <p:scale>
          <a:sx n="68" d="100"/>
          <a:sy n="68" d="100"/>
        </p:scale>
        <p:origin x="130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6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6F1CC-6826-451D-B329-6A25368DC710}" type="datetimeFigureOut">
              <a:rPr lang="fr-FR" smtClean="0"/>
              <a:pPr/>
              <a:t>23/03/2020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4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802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3202A-AB44-4D9E-A0DE-9AAFF4942E1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450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04E6E-41DE-4F99-B236-82429B667016}" type="datetimeFigureOut">
              <a:rPr lang="fr-FR" smtClean="0"/>
              <a:pPr/>
              <a:t>23/03/2020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4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802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ABBEF-95F1-421F-9716-8F4863D73D78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353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ABBEF-95F1-421F-9716-8F4863D73D7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131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292024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12151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37670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86663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525553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991349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434210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82053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39713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021775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2015/2016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010475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2015/2016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 ELHAOUS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2569909-0E64-442D-BC87-9A3DD8F5A39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2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bsp.harvard.edu/" TargetMode="External"/><Relationship Id="rId3" Type="http://schemas.openxmlformats.org/officeDocument/2006/relationships/hyperlink" Target="http://www.econmia.ma/" TargetMode="External"/><Relationship Id="rId7" Type="http://schemas.openxmlformats.org/officeDocument/2006/relationships/hyperlink" Target="http://www.entrepreneurs-fr.com/" TargetMode="External"/><Relationship Id="rId2" Type="http://schemas.openxmlformats.org/officeDocument/2006/relationships/hyperlink" Target="http://www.linternaute.com/JD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trepreneurstv.ma/" TargetMode="External"/><Relationship Id="rId5" Type="http://schemas.openxmlformats.org/officeDocument/2006/relationships/hyperlink" Target="http://www.management.fr/" TargetMode="External"/><Relationship Id="rId4" Type="http://schemas.openxmlformats.org/officeDocument/2006/relationships/hyperlink" Target="http://www.cesem.ma/" TargetMode="External"/><Relationship Id="rId9" Type="http://schemas.openxmlformats.org/officeDocument/2006/relationships/hyperlink" Target="http://www.decideur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617028"/>
          </a:xfrm>
        </p:spPr>
        <p:txBody>
          <a:bodyPr/>
          <a:lstStyle/>
          <a:p>
            <a:r>
              <a:rPr lang="fr-FR" dirty="0"/>
              <a:t>Management II</a:t>
            </a:r>
            <a:br>
              <a:rPr lang="fr-FR" dirty="0"/>
            </a:br>
            <a:r>
              <a:rPr lang="fr-FR" sz="2000" dirty="0"/>
              <a:t>Pr ELHAOUS MOHAMED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chemeClr val="tx1"/>
                </a:solidFill>
              </a:rPr>
              <a:t>Support de l’exposé du cours magistral.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sz="1900" b="1" i="1" u="sng" dirty="0">
                <a:solidFill>
                  <a:schemeClr val="tx1"/>
                </a:solidFill>
              </a:rPr>
              <a:t>NB</a:t>
            </a:r>
            <a:r>
              <a:rPr lang="fr-FR" sz="1900" i="1" u="sng" dirty="0">
                <a:solidFill>
                  <a:schemeClr val="tx1"/>
                </a:solidFill>
              </a:rPr>
              <a:t> : Ce support est un résumé qui ne dispense pas des détails du support intégral ni des développements au niveau du cours magistral.</a:t>
            </a:r>
            <a:r>
              <a:rPr lang="fr-FR" dirty="0">
                <a:solidFill>
                  <a:schemeClr val="tx1"/>
                </a:solidFill>
              </a:rPr>
              <a:t> 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400" b="1" dirty="0">
                <a:solidFill>
                  <a:schemeClr val="tx1"/>
                </a:solidFill>
              </a:rPr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z="2400" b="1" smtClean="0">
                <a:solidFill>
                  <a:schemeClr val="tx1"/>
                </a:solidFill>
              </a:rPr>
              <a:pPr/>
              <a:t>1</a:t>
            </a:fld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2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 courant bureaucratique de Max WEBER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b="1" dirty="0"/>
              <a:t>Typologie des autorités selon Max WEBER :</a:t>
            </a:r>
          </a:p>
          <a:p>
            <a:endParaRPr lang="fr-FR" b="1" dirty="0"/>
          </a:p>
          <a:p>
            <a:r>
              <a:rPr lang="fr-FR" b="1" dirty="0"/>
              <a:t>La légitimité charismatique :</a:t>
            </a:r>
            <a:r>
              <a:rPr lang="fr-FR" dirty="0"/>
              <a:t> elle repose sur les qualités personnelles de leader qu’il ne peut transmettre parce que liées à sa personnalité. Ex : FORD, Bill Gates </a:t>
            </a:r>
          </a:p>
          <a:p>
            <a:endParaRPr lang="fr-FR" b="1" dirty="0"/>
          </a:p>
          <a:p>
            <a:r>
              <a:rPr lang="fr-FR" b="1" dirty="0"/>
              <a:t>La légitimité traditionnelle :</a:t>
            </a:r>
            <a:r>
              <a:rPr lang="fr-FR" dirty="0"/>
              <a:t> elle repose sur la croyance en la primauté de la tradition et en la légitimé de ceux qui exercent l’autorité par ces moyens (Tradition). </a:t>
            </a:r>
          </a:p>
          <a:p>
            <a:pPr lvl="1"/>
            <a:r>
              <a:rPr lang="fr-FR" dirty="0"/>
              <a:t>le système héréditaire (les entreprises familiales) où le nouveau Leader reçoit un mandat de son prédécesseur.</a:t>
            </a:r>
          </a:p>
          <a:p>
            <a:endParaRPr lang="fr-FR" b="1" dirty="0"/>
          </a:p>
          <a:p>
            <a:r>
              <a:rPr lang="fr-FR" b="1" dirty="0"/>
              <a:t>La légitimité rationnelle </a:t>
            </a:r>
            <a:r>
              <a:rPr lang="fr-FR" b="1"/>
              <a:t>ou légale</a:t>
            </a:r>
            <a:r>
              <a:rPr lang="fr-FR" b="1" dirty="0"/>
              <a:t> :</a:t>
            </a:r>
            <a:r>
              <a:rPr lang="fr-FR" dirty="0"/>
              <a:t> La légitimité rationnelle repose alors sur la croyance en la légalité des règlements fixés et sur la légalité de droits de ceux qui donnent les directives.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001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 </a:t>
            </a:r>
            <a:r>
              <a:rPr lang="fr-FR" b="1" u="dbl" dirty="0"/>
              <a:t>2) L’école des relations humaines :</a:t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>« </a:t>
            </a:r>
            <a:r>
              <a:rPr lang="fr-FR" b="1" dirty="0"/>
              <a:t>La motivation est une énergie orientée vers une satisfaction. Elle se traduit par un investissement en vue d’apaiser une tension.</a:t>
            </a:r>
            <a:r>
              <a:rPr lang="fr-FR" dirty="0"/>
              <a:t> »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76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   a- </a:t>
            </a:r>
            <a:r>
              <a:rPr lang="fr-FR" b="1" u="sng" dirty="0"/>
              <a:t>L’école des relations humaines et l’expérience de Elton Mayo </a:t>
            </a:r>
            <a:endParaRPr lang="fr-FR" dirty="0"/>
          </a:p>
          <a:p>
            <a:r>
              <a:rPr lang="fr-FR" dirty="0"/>
              <a:t>-La productivité des ouvriers est déterminée par leur capacité sociale et non pas par leur capacité physique.</a:t>
            </a:r>
          </a:p>
          <a:p>
            <a:r>
              <a:rPr lang="fr-FR" dirty="0"/>
              <a:t>-La motivation économique n’est pas le seul élément moteur du comportement.</a:t>
            </a:r>
          </a:p>
          <a:p>
            <a:r>
              <a:rPr lang="fr-FR" dirty="0"/>
              <a:t>-La forme la plus efficace de la division du travail ne résulte pas toujours de la plus haute spécialisation.</a:t>
            </a:r>
          </a:p>
          <a:p>
            <a:r>
              <a:rPr lang="fr-FR" dirty="0"/>
              <a:t>-Les travailleurs ne réagissent pas individuellement à l’égard de la direction mais ils réagissent en tant que membre d’un groupe.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059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fr-FR" sz="3200" b="1" u="sng" dirty="0"/>
            </a:br>
            <a:r>
              <a:rPr lang="fr-FR" sz="3200" b="1" u="sng" dirty="0"/>
              <a:t>b- Douglas Mc Gregor et les théories X et Y-</a:t>
            </a:r>
            <a:br>
              <a:rPr lang="fr-FR" sz="3200" dirty="0"/>
            </a:br>
            <a:r>
              <a:rPr lang="fr-FR" sz="3200" b="1" u="sng" dirty="0"/>
              <a:t> 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b="1" dirty="0"/>
              <a:t>	</a:t>
            </a:r>
            <a:r>
              <a:rPr lang="fr-FR" b="1" u="sng" dirty="0"/>
              <a:t>Postulat de la théorie X :</a:t>
            </a:r>
            <a:endParaRPr lang="fr-FR" dirty="0"/>
          </a:p>
          <a:p>
            <a:r>
              <a:rPr lang="fr-FR" dirty="0"/>
              <a:t>Ils ont peu d’ambitions pour le travail.</a:t>
            </a:r>
          </a:p>
          <a:p>
            <a:r>
              <a:rPr lang="fr-FR" dirty="0"/>
              <a:t>Ils cherchent avant tout la sécurité.</a:t>
            </a:r>
          </a:p>
          <a:p>
            <a:r>
              <a:rPr lang="fr-FR" dirty="0"/>
              <a:t>Ils obéissent au système du bâton et de la carotte (La punition et la récompense).</a:t>
            </a:r>
          </a:p>
          <a:p>
            <a:r>
              <a:rPr lang="fr-FR" dirty="0"/>
              <a:t>Ils sont immatures et ont besoin d’être dirigés.</a:t>
            </a:r>
          </a:p>
          <a:p>
            <a:r>
              <a:rPr lang="fr-FR" dirty="0"/>
              <a:t>Ils doivent être contraints et surveillés pour se mettre en travail.</a:t>
            </a:r>
          </a:p>
          <a:p>
            <a:r>
              <a:rPr lang="fr-FR" dirty="0"/>
              <a:t>Pour ce type de personne il doit y avoir </a:t>
            </a:r>
            <a:r>
              <a:rPr lang="fr-FR" b="1" u="sng" dirty="0"/>
              <a:t>Un management autoritaire </a:t>
            </a:r>
            <a:r>
              <a:rPr lang="fr-FR" dirty="0"/>
              <a:t>basé sur la contrainte et la surveillance.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681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/>
              <a:t>-Postulat de la théorie Y :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 travail est aussi naturel que le jeu et que le repos.</a:t>
            </a:r>
          </a:p>
          <a:p>
            <a:r>
              <a:rPr lang="fr-FR" dirty="0"/>
              <a:t>Les individus ne sont pas paresseux de nature mais ils peuvent le devenir ..</a:t>
            </a:r>
          </a:p>
          <a:p>
            <a:r>
              <a:rPr lang="fr-FR" dirty="0"/>
              <a:t>Ils désirent s’accomplir personnellement. </a:t>
            </a:r>
          </a:p>
          <a:p>
            <a:r>
              <a:rPr lang="fr-FR" dirty="0"/>
              <a:t>ils cherchent la responsabilité..</a:t>
            </a:r>
          </a:p>
          <a:p>
            <a:r>
              <a:rPr lang="fr-FR" dirty="0"/>
              <a:t>Ils ont de l’imagination, de l’ingéniosité et de la créativité.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74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La théorie X offre à la direction une excuse facile en cas d’échec</a:t>
            </a:r>
          </a:p>
          <a:p>
            <a:endParaRPr lang="fr-FR" b="1" dirty="0"/>
          </a:p>
          <a:p>
            <a:r>
              <a:rPr lang="fr-FR" b="1" dirty="0"/>
              <a:t>La théorie Y replace, elle, tous les problèmes dans le camp du management :</a:t>
            </a:r>
          </a:p>
          <a:p>
            <a:pPr lvl="1"/>
            <a:r>
              <a:rPr lang="fr-FR" b="1" dirty="0"/>
              <a:t>« Il n y’a pas de mauvais soldat, Il n y’a que de mauvais chefs »</a:t>
            </a:r>
            <a:r>
              <a:rPr lang="fr-FR" dirty="0"/>
              <a:t>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525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u="sng" dirty="0"/>
              <a:t>Abraham </a:t>
            </a:r>
            <a:r>
              <a:rPr lang="fr-FR" b="1" u="sng" dirty="0" err="1"/>
              <a:t>Maslow</a:t>
            </a:r>
            <a:r>
              <a:rPr lang="fr-FR" b="1" u="sng" dirty="0"/>
              <a:t> et la pyramide des besoins –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u="sng" dirty="0"/>
              <a:t>1)-Les besoins physiologiques :</a:t>
            </a:r>
            <a:r>
              <a:rPr lang="fr-FR" dirty="0"/>
              <a:t> Besoin de se nourrir, De se vêtir, De se loger, etc.…</a:t>
            </a:r>
          </a:p>
          <a:p>
            <a:r>
              <a:rPr lang="fr-FR" b="1" u="sng" dirty="0"/>
              <a:t>2)-Les besoins de sécurité :</a:t>
            </a:r>
            <a:r>
              <a:rPr lang="fr-FR" dirty="0"/>
              <a:t> Besoin d’emploi, D’assurance, De retraite, etc.…</a:t>
            </a:r>
          </a:p>
          <a:p>
            <a:r>
              <a:rPr lang="fr-FR" b="1" u="sng" dirty="0"/>
              <a:t>3)-Les besoins d’appartenance :</a:t>
            </a:r>
            <a:r>
              <a:rPr lang="fr-FR" dirty="0"/>
              <a:t> Besoin d’appartenir à une famille, Amis, etc.</a:t>
            </a:r>
          </a:p>
          <a:p>
            <a:r>
              <a:rPr lang="fr-FR" b="1" u="sng" dirty="0"/>
              <a:t>4)-Les besoins d’estime :</a:t>
            </a:r>
            <a:r>
              <a:rPr lang="fr-FR" dirty="0"/>
              <a:t> Promotion, Respect par l’autre, …etc.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5)-Les besoins d’accomplissement :</a:t>
            </a:r>
            <a:r>
              <a:rPr lang="fr-FR" dirty="0"/>
              <a:t> Responsabilité, Epanouissement…etc.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567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u="sng" dirty="0"/>
              <a:t>Frederick Herzberg et la théorie bi factorielle des besoins-   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u="sng" dirty="0"/>
              <a:t>Des facteurs extrinsèques d’hygiène </a:t>
            </a:r>
          </a:p>
          <a:p>
            <a:pPr marL="0" indent="0">
              <a:buNone/>
            </a:pPr>
            <a:r>
              <a:rPr lang="fr-FR" b="1" i="1" dirty="0"/>
              <a:t>		</a:t>
            </a:r>
            <a:r>
              <a:rPr lang="fr-FR" b="1" u="sng" dirty="0"/>
              <a:t>(absence d’insatisfaction): </a:t>
            </a:r>
            <a:r>
              <a:rPr lang="fr-FR" dirty="0"/>
              <a:t>entrainant un mécontentement extrême.</a:t>
            </a:r>
          </a:p>
          <a:p>
            <a:pPr lvl="1"/>
            <a:r>
              <a:rPr lang="fr-FR" dirty="0"/>
              <a:t>La sécurité du travail, </a:t>
            </a:r>
          </a:p>
          <a:p>
            <a:pPr lvl="1"/>
            <a:r>
              <a:rPr lang="fr-FR" dirty="0"/>
              <a:t>Le statut, </a:t>
            </a:r>
          </a:p>
          <a:p>
            <a:pPr lvl="1"/>
            <a:r>
              <a:rPr lang="fr-FR" dirty="0"/>
              <a:t>Les relations professionnelles, </a:t>
            </a:r>
          </a:p>
          <a:p>
            <a:pPr lvl="1"/>
            <a:r>
              <a:rPr lang="fr-FR" dirty="0"/>
              <a:t>Les conditions du travail, </a:t>
            </a:r>
          </a:p>
          <a:p>
            <a:pPr lvl="1"/>
            <a:r>
              <a:rPr lang="fr-FR" dirty="0"/>
              <a:t>Le salaire, </a:t>
            </a:r>
          </a:p>
          <a:p>
            <a:pPr lvl="1"/>
            <a:r>
              <a:rPr lang="fr-FR" dirty="0"/>
              <a:t>La vie personnelle.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178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u="sng" dirty="0"/>
              <a:t>Des facteurs intrinsèques « facteurs moteurs » </a:t>
            </a:r>
          </a:p>
          <a:p>
            <a:pPr marL="0" indent="0">
              <a:buNone/>
            </a:pPr>
            <a:r>
              <a:rPr lang="fr-FR" b="1" i="1" dirty="0"/>
              <a:t>		</a:t>
            </a:r>
            <a:r>
              <a:rPr lang="fr-FR" b="1" u="sng" dirty="0"/>
              <a:t> Satisfaction</a:t>
            </a:r>
          </a:p>
          <a:p>
            <a:pPr marL="0" indent="0">
              <a:buNone/>
            </a:pPr>
            <a:r>
              <a:rPr lang="fr-FR" dirty="0"/>
              <a:t>L’intérêt du travail,</a:t>
            </a:r>
          </a:p>
          <a:p>
            <a:pPr marL="0" indent="0">
              <a:buNone/>
            </a:pPr>
            <a:r>
              <a:rPr lang="fr-FR" dirty="0"/>
              <a:t>La reconnaissance, </a:t>
            </a:r>
          </a:p>
          <a:p>
            <a:pPr marL="0" indent="0">
              <a:buNone/>
            </a:pPr>
            <a:r>
              <a:rPr lang="fr-FR" dirty="0"/>
              <a:t>La responsabilité, </a:t>
            </a:r>
          </a:p>
          <a:p>
            <a:pPr marL="0" indent="0">
              <a:buNone/>
            </a:pPr>
            <a:r>
              <a:rPr lang="fr-FR" dirty="0"/>
              <a:t>L’autonomie, </a:t>
            </a:r>
          </a:p>
          <a:p>
            <a:pPr marL="0" indent="0">
              <a:buNone/>
            </a:pPr>
            <a:r>
              <a:rPr lang="fr-FR" dirty="0"/>
              <a:t>L’évolution de la carrière, </a:t>
            </a:r>
          </a:p>
          <a:p>
            <a:pPr marL="0" indent="0">
              <a:buNone/>
            </a:pPr>
            <a:r>
              <a:rPr lang="fr-FR" dirty="0"/>
              <a:t>La réalisation de soi ou bien l’accomplissement.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9888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marL="0" indent="0">
              <a:buNone/>
            </a:pPr>
            <a:r>
              <a:rPr lang="fr-FR" b="1" dirty="0"/>
              <a:t>                                 Motivation </a:t>
            </a:r>
          </a:p>
          <a:p>
            <a:pPr marL="0" indent="0">
              <a:buNone/>
            </a:pPr>
            <a:r>
              <a:rPr lang="fr-FR" b="1" dirty="0"/>
              <a:t>				= </a:t>
            </a:r>
          </a:p>
          <a:p>
            <a:pPr marL="0" indent="0">
              <a:buNone/>
            </a:pPr>
            <a:r>
              <a:rPr lang="fr-FR" b="1" dirty="0"/>
              <a:t>		     Absence d’insatisfaction</a:t>
            </a:r>
          </a:p>
          <a:p>
            <a:pPr marL="0" indent="0">
              <a:buNone/>
            </a:pPr>
            <a:r>
              <a:rPr lang="fr-FR" b="1" dirty="0"/>
              <a:t>		 		+ </a:t>
            </a:r>
          </a:p>
          <a:p>
            <a:pPr marL="0" indent="0">
              <a:buNone/>
            </a:pPr>
            <a:r>
              <a:rPr lang="fr-FR" b="1" dirty="0"/>
              <a:t>		    Présence de Satisfaction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73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r-FR" dirty="0"/>
              <a:t>Introduction de Management 2.</a:t>
            </a:r>
          </a:p>
          <a:p>
            <a:pPr fontAlgn="base"/>
            <a:r>
              <a:rPr lang="fr-FR" dirty="0"/>
              <a:t>CHAPITRE I.  Les écoles de pensées et de pratiques managériales.</a:t>
            </a:r>
          </a:p>
          <a:p>
            <a:pPr fontAlgn="base"/>
            <a:r>
              <a:rPr lang="fr-FR" dirty="0"/>
              <a:t>CHAPITRE II. Le rôle du manager. </a:t>
            </a:r>
          </a:p>
          <a:p>
            <a:pPr fontAlgn="base"/>
            <a:r>
              <a:rPr lang="fr-FR" dirty="0"/>
              <a:t>CHAPITRE III. Le processus de gestion. </a:t>
            </a:r>
          </a:p>
          <a:p>
            <a:pPr fontAlgn="base"/>
            <a:r>
              <a:rPr lang="fr-FR" dirty="0"/>
              <a:t>CHAPITRE IV. Les styles de direction.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521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dbl" dirty="0"/>
              <a:t>3)  Les courants contemporains du management 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r>
              <a:rPr lang="fr-FR" b="1" u="sng" dirty="0"/>
              <a:t>1)-L’école néo classique : </a:t>
            </a:r>
          </a:p>
          <a:p>
            <a:endParaRPr lang="fr-FR" b="1" u="sng" dirty="0"/>
          </a:p>
          <a:p>
            <a:pPr lvl="1"/>
            <a:r>
              <a:rPr lang="fr-FR" b="1" u="sng" dirty="0"/>
              <a:t>Alfred Pritchard </a:t>
            </a:r>
            <a:r>
              <a:rPr lang="fr-FR" b="1" u="sng" dirty="0" err="1"/>
              <a:t>Sloan</a:t>
            </a:r>
            <a:r>
              <a:rPr lang="fr-FR" b="1" u="sng" dirty="0"/>
              <a:t>  </a:t>
            </a:r>
            <a:endParaRPr lang="fr-FR" dirty="0"/>
          </a:p>
          <a:p>
            <a:pPr lvl="2"/>
            <a:r>
              <a:rPr lang="fr-FR" dirty="0"/>
              <a:t>principe de la décentralisation </a:t>
            </a:r>
            <a:r>
              <a:rPr lang="fr-FR" b="1" u="sng" dirty="0"/>
              <a:t>coordonnée</a:t>
            </a:r>
            <a:r>
              <a:rPr lang="fr-FR" dirty="0"/>
              <a:t>.</a:t>
            </a:r>
          </a:p>
          <a:p>
            <a:pPr lvl="1"/>
            <a:r>
              <a:rPr lang="fr-FR" b="1" u="sng" dirty="0"/>
              <a:t>b- Peter Ferdinand Drucker (DPO)</a:t>
            </a:r>
            <a:endParaRPr lang="fr-FR" dirty="0"/>
          </a:p>
          <a:p>
            <a:pPr lvl="2"/>
            <a:r>
              <a:rPr lang="fr-FR" dirty="0"/>
              <a:t>Les trois tâches de majeurs du management :</a:t>
            </a:r>
          </a:p>
          <a:p>
            <a:r>
              <a:rPr lang="fr-FR" dirty="0"/>
              <a:t>-La fixation d’objectifs </a:t>
            </a:r>
            <a:r>
              <a:rPr lang="fr-FR" u="sng" dirty="0"/>
              <a:t>claires,</a:t>
            </a:r>
            <a:r>
              <a:rPr lang="fr-FR" dirty="0"/>
              <a:t> opérationnels et motivants</a:t>
            </a:r>
            <a:endParaRPr lang="fr-FR" sz="2800" dirty="0"/>
          </a:p>
          <a:p>
            <a:r>
              <a:rPr lang="fr-FR" dirty="0"/>
              <a:t>-L’établissement d’un travail productif et d’une satisfaction au travail </a:t>
            </a:r>
            <a:r>
              <a:rPr lang="fr-FR"/>
              <a:t>du personnel</a:t>
            </a:r>
            <a:endParaRPr lang="fr-FR" sz="2800" dirty="0"/>
          </a:p>
          <a:p>
            <a:r>
              <a:rPr lang="fr-FR" dirty="0"/>
              <a:t>-La gestion des impacts et des responsabilités sociales de l’entreprise.</a:t>
            </a:r>
            <a:endParaRPr lang="fr-FR" sz="2800" dirty="0"/>
          </a:p>
          <a:p>
            <a:pPr lvl="3"/>
            <a:endParaRPr lang="fr-FR" dirty="0"/>
          </a:p>
          <a:p>
            <a:pPr lvl="2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166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/>
              <a:t>2)-L’école systémique- 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fr-FR" b="1" u="sng" dirty="0"/>
              <a:t>Ludwig Von </a:t>
            </a:r>
            <a:r>
              <a:rPr lang="fr-FR" b="1" u="sng" dirty="0" err="1"/>
              <a:t>Bertalanffy</a:t>
            </a:r>
            <a:r>
              <a:rPr lang="fr-FR" b="1" u="sng" dirty="0"/>
              <a:t> :</a:t>
            </a:r>
            <a:endParaRPr lang="fr-FR" dirty="0"/>
          </a:p>
          <a:p>
            <a:pPr lvl="1"/>
            <a:r>
              <a:rPr lang="fr-FR" dirty="0"/>
              <a:t>Toute organisation est assimilée à un système </a:t>
            </a:r>
            <a:r>
              <a:rPr lang="fr-FR" i="1" u="sng" dirty="0"/>
              <a:t>Ouvert</a:t>
            </a:r>
            <a:r>
              <a:rPr lang="fr-FR" b="1" u="sng" dirty="0"/>
              <a:t> </a:t>
            </a:r>
            <a:r>
              <a:rPr lang="fr-FR" dirty="0"/>
              <a:t>composé de différents éléments (des hommes, des capitaux, des équipements).</a:t>
            </a:r>
          </a:p>
          <a:p>
            <a:pPr lvl="1"/>
            <a:r>
              <a:rPr lang="fr-FR" dirty="0"/>
              <a:t>Le fonctionnement de ce système dépend de deux types </a:t>
            </a:r>
            <a:r>
              <a:rPr lang="fr-FR" i="1" u="sng" dirty="0"/>
              <a:t>d’interactions.</a:t>
            </a:r>
            <a:endParaRPr lang="fr-FR" dirty="0"/>
          </a:p>
          <a:p>
            <a:r>
              <a:rPr lang="fr-FR" dirty="0"/>
              <a:t>-Interaction entre ses propres éléments (Flux physiques, flux financiers et flux d’information).</a:t>
            </a:r>
            <a:endParaRPr lang="fr-FR" sz="2800" dirty="0"/>
          </a:p>
          <a:p>
            <a:r>
              <a:rPr lang="fr-FR" dirty="0"/>
              <a:t>-Interaction avec les éléments de l’environnement extérieur (La clientèle, la concurrence, les fournisseurs, l’Etat et les différents partenaires).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856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b="1" u="sng" dirty="0" err="1"/>
              <a:t>Forrester</a:t>
            </a:r>
            <a:r>
              <a:rPr lang="fr-FR" b="1" u="sng" dirty="0"/>
              <a:t> :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b="1" u="dbl" dirty="0"/>
              <a:t>Les propriétés du système de l’entreprise selon </a:t>
            </a:r>
            <a:r>
              <a:rPr lang="fr-FR" b="1" u="dbl" dirty="0" err="1"/>
              <a:t>Forrester</a:t>
            </a:r>
            <a:r>
              <a:rPr lang="fr-FR" b="1" u="dbl" dirty="0"/>
              <a:t> :</a:t>
            </a:r>
            <a:endParaRPr lang="fr-FR" dirty="0"/>
          </a:p>
          <a:p>
            <a:r>
              <a:rPr lang="fr-FR" dirty="0"/>
              <a:t>1)-C’est un système </a:t>
            </a:r>
            <a:r>
              <a:rPr lang="fr-FR" i="1" u="sng" dirty="0"/>
              <a:t>concret</a:t>
            </a:r>
            <a:r>
              <a:rPr lang="fr-FR" dirty="0"/>
              <a:t> qui est constitué d’éléments </a:t>
            </a:r>
            <a:r>
              <a:rPr lang="fr-FR" u="sng" dirty="0"/>
              <a:t>tangibles</a:t>
            </a:r>
            <a:r>
              <a:rPr lang="fr-FR" dirty="0"/>
              <a:t> (des hommes, des équipements, des locaux.) et d’éléments </a:t>
            </a:r>
            <a:r>
              <a:rPr lang="fr-FR" u="sng" dirty="0"/>
              <a:t>intangibles</a:t>
            </a:r>
            <a:r>
              <a:rPr lang="fr-FR" dirty="0"/>
              <a:t> (La culture de l’entreprise et son histoire).</a:t>
            </a:r>
            <a:endParaRPr lang="fr-FR" sz="2800" dirty="0"/>
          </a:p>
          <a:p>
            <a:r>
              <a:rPr lang="fr-FR" dirty="0"/>
              <a:t>2)-C‘est un système </a:t>
            </a:r>
            <a:r>
              <a:rPr lang="fr-FR" i="1" u="sng" dirty="0"/>
              <a:t>finalisé </a:t>
            </a:r>
            <a:r>
              <a:rPr lang="fr-FR" dirty="0"/>
              <a:t>qui poursuit des objectifs généraux.</a:t>
            </a:r>
            <a:endParaRPr lang="fr-FR" sz="2800" dirty="0"/>
          </a:p>
          <a:p>
            <a:r>
              <a:rPr lang="fr-FR" dirty="0"/>
              <a:t>3)-C’est un système </a:t>
            </a:r>
            <a:r>
              <a:rPr lang="fr-FR" i="1" u="sng" dirty="0"/>
              <a:t>organisé</a:t>
            </a:r>
            <a:r>
              <a:rPr lang="fr-FR" dirty="0"/>
              <a:t> dont la structure est caractérisée par une division de travail et une coordination.</a:t>
            </a:r>
            <a:endParaRPr lang="fr-FR" sz="2800" dirty="0"/>
          </a:p>
          <a:p>
            <a:r>
              <a:rPr lang="fr-FR" dirty="0"/>
              <a:t>4)-C’est un système </a:t>
            </a:r>
            <a:r>
              <a:rPr lang="fr-FR" i="1" u="sng" dirty="0"/>
              <a:t>dynamique</a:t>
            </a:r>
            <a:r>
              <a:rPr lang="fr-FR" dirty="0"/>
              <a:t> qui connaît des changements permanents dus à son ouverture.</a:t>
            </a:r>
            <a:endParaRPr lang="fr-FR" sz="2800" dirty="0"/>
          </a:p>
          <a:p>
            <a:r>
              <a:rPr lang="fr-FR" dirty="0"/>
              <a:t>5)-C’est un système </a:t>
            </a:r>
            <a:r>
              <a:rPr lang="fr-FR" i="1" u="sng" dirty="0"/>
              <a:t>régulé</a:t>
            </a:r>
            <a:r>
              <a:rPr lang="fr-FR" dirty="0"/>
              <a:t> qui est doté d’organes de contrôle qui permettent de détecter les dysfonctionnements de l’entreprise pour assurer les actions de régulation (Action correctives).</a:t>
            </a:r>
            <a:endParaRPr lang="fr-FR" sz="2800" dirty="0"/>
          </a:p>
          <a:p>
            <a:r>
              <a:rPr lang="fr-FR" dirty="0"/>
              <a:t>6)-C’est un système de </a:t>
            </a:r>
            <a:r>
              <a:rPr lang="fr-FR" i="1" u="sng" dirty="0"/>
              <a:t>commande</a:t>
            </a:r>
            <a:endParaRPr lang="fr-FR" sz="2800" dirty="0"/>
          </a:p>
          <a:p>
            <a:pPr lvl="1"/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756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dbl" dirty="0"/>
              <a:t>Les trois modes de régulation selon </a:t>
            </a:r>
            <a:r>
              <a:rPr lang="fr-FR" b="1" u="dbl" dirty="0" err="1"/>
              <a:t>Forrester</a:t>
            </a:r>
            <a:r>
              <a:rPr lang="fr-FR" b="1" u="dbl" dirty="0"/>
              <a:t>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u="sng" dirty="0"/>
              <a:t>1)-La régulation par anticipation :</a:t>
            </a:r>
            <a:r>
              <a:rPr lang="fr-FR" dirty="0"/>
              <a:t> Elle permet de faire face à un dysfonctionnement avant qu’il n’affecte le fonctionnement du système.</a:t>
            </a:r>
          </a:p>
          <a:p>
            <a:r>
              <a:rPr lang="fr-FR" b="1" u="sng" dirty="0"/>
              <a:t>2)-La régulation par alerte : </a:t>
            </a:r>
            <a:r>
              <a:rPr lang="fr-FR" dirty="0"/>
              <a:t>Elle permet de corriger des anomalies une fois détectées avant qu’elles ne prennent une plus grande ampleur.</a:t>
            </a:r>
          </a:p>
          <a:p>
            <a:r>
              <a:rPr lang="fr-FR" b="1" u="sng" dirty="0"/>
              <a:t>3)-La régulation par erreur :</a:t>
            </a:r>
            <a:r>
              <a:rPr lang="fr-FR" dirty="0"/>
              <a:t> Elle concerne les décisions d’actions correctives pour une situation qui existe déjà.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874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/>
              <a:t>C- Henry </a:t>
            </a:r>
            <a:r>
              <a:rPr lang="fr-FR" b="1" u="sng" dirty="0" err="1"/>
              <a:t>Mintzberg</a:t>
            </a:r>
            <a:r>
              <a:rPr lang="fr-FR" b="1" u="sng" dirty="0"/>
              <a:t> :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dbl" dirty="0"/>
              <a:t>L’approche systémique selon Henry </a:t>
            </a:r>
            <a:r>
              <a:rPr lang="fr-FR" b="1" u="dbl" dirty="0" err="1"/>
              <a:t>Mintzberg</a:t>
            </a:r>
            <a:r>
              <a:rPr lang="fr-FR" b="1" u="dbl" dirty="0"/>
              <a:t> :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L’efficacité d’une structure dépend de deux éléments :</a:t>
            </a:r>
          </a:p>
          <a:p>
            <a:r>
              <a:rPr lang="fr-FR" dirty="0"/>
              <a:t>1)-L’adaptation réciproque des éléments qui composent la structure.</a:t>
            </a:r>
          </a:p>
          <a:p>
            <a:r>
              <a:rPr lang="fr-FR" dirty="0"/>
              <a:t>2)-L’identification et la maîtrise des facteurs de contingence.</a:t>
            </a:r>
          </a:p>
          <a:p>
            <a:pPr marL="0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416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Les mécanismes de coordination selon MINTZBERG 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b="1" i="1" dirty="0"/>
              <a:t>l'ajustement mutuel,</a:t>
            </a:r>
            <a:endParaRPr lang="fr-FR" dirty="0"/>
          </a:p>
          <a:p>
            <a:pPr lvl="0"/>
            <a:r>
              <a:rPr lang="fr-FR" b="1" i="1" dirty="0"/>
              <a:t> la supervision directe,</a:t>
            </a:r>
            <a:endParaRPr lang="fr-FR" dirty="0"/>
          </a:p>
          <a:p>
            <a:pPr lvl="0"/>
            <a:r>
              <a:rPr lang="fr-FR" b="1" i="1" dirty="0"/>
              <a:t> la standardisation des procédés,</a:t>
            </a:r>
            <a:endParaRPr lang="fr-FR" dirty="0"/>
          </a:p>
          <a:p>
            <a:pPr lvl="0"/>
            <a:r>
              <a:rPr lang="fr-FR" b="1" i="1" dirty="0"/>
              <a:t> la standardisation des produits</a:t>
            </a:r>
            <a:endParaRPr lang="fr-FR" dirty="0"/>
          </a:p>
          <a:p>
            <a:pPr lvl="0"/>
            <a:r>
              <a:rPr lang="fr-FR" b="1" i="1" dirty="0"/>
              <a:t> la standardisation des qualifications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557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b="1" u="sng" dirty="0"/>
              <a:t>3) L’école de contingence 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b="1" i="1" dirty="0"/>
          </a:p>
          <a:p>
            <a:pPr marL="0" indent="0" algn="ctr">
              <a:buNone/>
            </a:pPr>
            <a:endParaRPr lang="fr-FR" b="1" i="1" dirty="0"/>
          </a:p>
          <a:p>
            <a:pPr marL="0" indent="0" algn="ctr">
              <a:buNone/>
            </a:pPr>
            <a:r>
              <a:rPr lang="fr-FR" b="1" i="1" dirty="0"/>
              <a:t>Toute solution à un problème de gestion dépend du contexte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2437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b="1" u="dbl" dirty="0"/>
              <a:t>L’apport de Lawrence et </a:t>
            </a:r>
            <a:r>
              <a:rPr lang="fr-FR" b="1" u="dbl" dirty="0" err="1"/>
              <a:t>Lorsch</a:t>
            </a:r>
            <a:r>
              <a:rPr lang="fr-FR" b="1" u="dbl" dirty="0"/>
              <a:t> 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-Plus l’environnement est </a:t>
            </a:r>
            <a:r>
              <a:rPr lang="fr-FR" b="1" u="sng" dirty="0"/>
              <a:t>certain</a:t>
            </a:r>
            <a:r>
              <a:rPr lang="fr-FR" dirty="0"/>
              <a:t> plus la structure devrait être </a:t>
            </a:r>
            <a:r>
              <a:rPr lang="fr-FR" b="1" dirty="0"/>
              <a:t>formalisée</a:t>
            </a:r>
            <a:r>
              <a:rPr lang="fr-FR" dirty="0"/>
              <a:t>.</a:t>
            </a:r>
          </a:p>
          <a:p>
            <a:r>
              <a:rPr lang="fr-FR" dirty="0"/>
              <a:t>-Plus l’environnement est </a:t>
            </a:r>
            <a:r>
              <a:rPr lang="fr-FR" b="1" u="sng" dirty="0"/>
              <a:t>incertain</a:t>
            </a:r>
            <a:r>
              <a:rPr lang="fr-FR" dirty="0"/>
              <a:t>, plus les organisations doivent être </a:t>
            </a:r>
            <a:r>
              <a:rPr lang="fr-FR" b="1" i="1" dirty="0"/>
              <a:t>diversifiées</a:t>
            </a:r>
            <a:r>
              <a:rPr lang="fr-FR" dirty="0"/>
              <a:t>.</a:t>
            </a:r>
          </a:p>
          <a:p>
            <a:r>
              <a:rPr lang="fr-FR" dirty="0"/>
              <a:t>-Plus les entreprises sont </a:t>
            </a:r>
            <a:r>
              <a:rPr lang="fr-FR" b="1" u="sng" dirty="0"/>
              <a:t>différenciées</a:t>
            </a:r>
            <a:r>
              <a:rPr lang="fr-FR" dirty="0"/>
              <a:t> sur le plan interne plus elles ont besoin de mécanismes </a:t>
            </a:r>
            <a:r>
              <a:rPr lang="fr-FR" b="1" dirty="0"/>
              <a:t>d’intégration.</a:t>
            </a:r>
            <a:r>
              <a:rPr lang="fr-FR" dirty="0"/>
              <a:t>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2982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b- Burns et </a:t>
            </a:r>
            <a:r>
              <a:rPr lang="fr-FR" b="1" u="sng" dirty="0" err="1"/>
              <a:t>Stalker</a:t>
            </a:r>
            <a:r>
              <a:rPr lang="fr-FR" b="1" u="sng" dirty="0"/>
              <a:t> et la théorie de la contingence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Ils distinguent deux types de l’organisation :</a:t>
            </a:r>
          </a:p>
          <a:p>
            <a:r>
              <a:rPr lang="fr-FR" b="1" dirty="0"/>
              <a:t>-Une organisation mécanique </a:t>
            </a:r>
            <a:r>
              <a:rPr lang="fr-FR" dirty="0"/>
              <a:t>adaptée à des conditions environnementales stables.</a:t>
            </a:r>
          </a:p>
          <a:p>
            <a:r>
              <a:rPr lang="fr-FR" b="1" dirty="0"/>
              <a:t>-Une organisation type organique </a:t>
            </a:r>
            <a:r>
              <a:rPr lang="fr-FR" dirty="0"/>
              <a:t>adaptée à des conditions environnementales dynamiques.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590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988915"/>
              </p:ext>
            </p:extLst>
          </p:nvPr>
        </p:nvGraphicFramePr>
        <p:xfrm>
          <a:off x="611560" y="1556793"/>
          <a:ext cx="8136904" cy="4608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4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2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040"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    Organisation type mécanique</a:t>
                      </a:r>
                      <a:endParaRPr lang="fr-FR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     Organisation type organique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086"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-Division des tâches entre spécialiste </a:t>
                      </a:r>
                      <a:endParaRPr lang="fr-FR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-Redéfinition continuelle de tâches individuelles 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5086"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-Une structure hiérarchique et pyramidale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-Une structure transversale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086"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-La connaissance des problèmes est localisée au sommet de l’hiérarchie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-La localisation de la connaissance est partout dans la structure</a:t>
                      </a:r>
                      <a:endParaRPr lang="fr-FR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040"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-Des communications verticales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-Des communications latérales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5172"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-Une insistance sur la loyauté et de l’obéissance   </a:t>
                      </a:r>
                      <a:endParaRPr lang="fr-FR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-Une insistance sur la connaissance technique</a:t>
                      </a:r>
                      <a:endParaRPr lang="fr-FR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69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écoles de pensée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Ecole classique</a:t>
            </a:r>
          </a:p>
          <a:p>
            <a:r>
              <a:rPr lang="fr-FR" dirty="0"/>
              <a:t>Ecole des relations humaines</a:t>
            </a:r>
          </a:p>
          <a:p>
            <a:r>
              <a:rPr lang="fr-FR" dirty="0"/>
              <a:t>L’école néo classique</a:t>
            </a:r>
          </a:p>
          <a:p>
            <a:r>
              <a:rPr lang="fr-FR" dirty="0"/>
              <a:t>L’école systémique</a:t>
            </a:r>
          </a:p>
          <a:p>
            <a:r>
              <a:rPr lang="fr-FR" dirty="0"/>
              <a:t>L’école de contingence</a:t>
            </a:r>
          </a:p>
          <a:p>
            <a:r>
              <a:rPr lang="fr-FR" dirty="0"/>
              <a:t>L’école japonaise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6374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Récapitulation des auteurs de contingence.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301444"/>
              </p:ext>
            </p:extLst>
          </p:nvPr>
        </p:nvGraphicFramePr>
        <p:xfrm>
          <a:off x="611560" y="1484786"/>
          <a:ext cx="7992888" cy="5040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6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2423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sng" dirty="0">
                          <a:effectLst/>
                        </a:rPr>
                        <a:t>Auteurs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sng" dirty="0">
                          <a:effectLst/>
                        </a:rPr>
                        <a:t>Facteurs de contingence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423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Chandler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Stratégie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9220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Woodward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Système de production (petite ou grande série) et technologie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423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Lawrence et </a:t>
                      </a:r>
                      <a:r>
                        <a:rPr lang="fr-FR" sz="1600" b="1" dirty="0" err="1">
                          <a:effectLst/>
                        </a:rPr>
                        <a:t>Lorsch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Instabilité de l’environnement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423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 err="1">
                          <a:effectLst/>
                        </a:rPr>
                        <a:t>Blau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Taille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423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Burns et </a:t>
                      </a:r>
                      <a:r>
                        <a:rPr lang="fr-FR" sz="1600" b="1" dirty="0" err="1">
                          <a:effectLst/>
                        </a:rPr>
                        <a:t>Stalker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Taux de changement de la technologie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9220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 err="1">
                          <a:effectLst/>
                        </a:rPr>
                        <a:t>Mintzberg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</a:rPr>
                        <a:t>Age, taille, pouvoir, système technique, instabilité de l’environnement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6534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/>
              <a:t>4) L’école japonaise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u="sng" dirty="0"/>
              <a:t> La roue de Deming (Le cycle PDCA) -:</a:t>
            </a:r>
          </a:p>
          <a:p>
            <a:endParaRPr lang="fr-FR" b="1" u="sng" dirty="0"/>
          </a:p>
          <a:p>
            <a:pPr marL="0" indent="0">
              <a:buNone/>
            </a:pPr>
            <a:r>
              <a:rPr lang="fr-FR" b="1" dirty="0"/>
              <a:t>	Les étapes du cycle PDCA :</a:t>
            </a:r>
            <a:endParaRPr lang="fr-FR" dirty="0"/>
          </a:p>
          <a:p>
            <a:r>
              <a:rPr lang="fr-FR" b="1" u="sng" dirty="0"/>
              <a:t>1)- Plan ou planifier</a:t>
            </a:r>
            <a:endParaRPr lang="fr-FR" dirty="0"/>
          </a:p>
          <a:p>
            <a:r>
              <a:rPr lang="fr-FR" dirty="0"/>
              <a:t>-Définir les objectifs.</a:t>
            </a:r>
          </a:p>
          <a:p>
            <a:r>
              <a:rPr lang="fr-FR" dirty="0"/>
              <a:t>-Définir les moyens. </a:t>
            </a:r>
          </a:p>
          <a:p>
            <a:r>
              <a:rPr lang="fr-FR" b="1" u="sng" dirty="0"/>
              <a:t>2)-Do : Faire</a:t>
            </a:r>
            <a:endParaRPr lang="fr-FR" dirty="0"/>
          </a:p>
          <a:p>
            <a:r>
              <a:rPr lang="fr-FR" dirty="0"/>
              <a:t>Construction et  Réalisation de l’œuvre.</a:t>
            </a:r>
          </a:p>
          <a:p>
            <a:r>
              <a:rPr lang="fr-FR" b="1" u="sng" dirty="0"/>
              <a:t>3)-Check (Contrôler et vérifier) </a:t>
            </a:r>
            <a:endParaRPr lang="fr-FR" dirty="0"/>
          </a:p>
          <a:p>
            <a:r>
              <a:rPr lang="fr-FR" dirty="0"/>
              <a:t>contrôler et s’assurer que les ressources mises en œuvre et les résultats obtenus correspondent bien à ce qui été prévu dans le plan (Plan).</a:t>
            </a:r>
          </a:p>
          <a:p>
            <a:r>
              <a:rPr lang="fr-FR" b="1" u="sng" dirty="0"/>
              <a:t>4)-</a:t>
            </a:r>
            <a:r>
              <a:rPr lang="fr-FR" b="1" u="sng" dirty="0" err="1"/>
              <a:t>Act</a:t>
            </a:r>
            <a:r>
              <a:rPr lang="fr-FR" b="1" u="sng" dirty="0"/>
              <a:t> (agir)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Ajuster les écarts, vérifier que les solutions mises en œuvre sont efficaces, rechercher les points d’amélioration.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375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ISHIKAWA ET LES CERCLE DE QUALITE</a:t>
            </a:r>
          </a:p>
          <a:p>
            <a:endParaRPr lang="fr-FR" dirty="0"/>
          </a:p>
          <a:p>
            <a:r>
              <a:rPr lang="fr-FR" dirty="0"/>
              <a:t>LA TECHNIQUE DU BRAINSTORMING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371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E5D92-D086-4677-B0BC-21755901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D4E9C-7A77-4C9B-B00D-8EA4ACF8B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/>
              <a:t>CHAPITRE II</a:t>
            </a:r>
          </a:p>
          <a:p>
            <a:pPr algn="ctr"/>
            <a:endParaRPr lang="fr-FR" sz="3600" b="1" dirty="0"/>
          </a:p>
          <a:p>
            <a:pPr marL="0" indent="0" algn="ctr">
              <a:buNone/>
            </a:pPr>
            <a:r>
              <a:rPr lang="fr-FR" sz="3600" b="1" dirty="0"/>
              <a:t>LE MANAGER </a:t>
            </a:r>
            <a:endParaRPr lang="fr-FR" sz="3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1040C-91E9-4E71-AECC-86B5B7944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F188B-9CF4-410F-9A4B-99AAFF6F1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EE3D1-5FBA-4430-942D-A1F42D28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5978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9FC4E-4FEC-4E40-8FDC-0E9C96AAF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Différence entre cadre et manager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03AD4-8F70-4F17-A7E4-480C31AC2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Le "Manager" est un poste</a:t>
            </a:r>
          </a:p>
          <a:p>
            <a:endParaRPr lang="fr-FR" sz="4000" dirty="0"/>
          </a:p>
          <a:p>
            <a:r>
              <a:rPr lang="fr-FR" sz="4000" dirty="0"/>
              <a:t>Le « Cadre » est un statut.</a:t>
            </a:r>
          </a:p>
          <a:p>
            <a:pPr marL="0" indent="0">
              <a:buNone/>
            </a:pPr>
            <a:endParaRPr lang="fr-FR" sz="4000" dirty="0"/>
          </a:p>
          <a:p>
            <a:endParaRPr lang="fr-FR" sz="4000" dirty="0"/>
          </a:p>
          <a:p>
            <a:endParaRPr lang="fr-FR" sz="4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0B8B3-293B-4702-8DB7-32C8107C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20424-F4B1-496D-9B7F-D089B7056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6968C-E152-4FC1-9BDA-09085CCF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47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92E6C-677F-48BB-AED4-292CFBA78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8A3F6-6873-49E8-874B-70EC69492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Le « manager »</a:t>
            </a:r>
            <a:r>
              <a:rPr lang="fr-FR" sz="3200" dirty="0"/>
              <a:t> dirige, encadre, organise et structure une équipe.</a:t>
            </a:r>
          </a:p>
          <a:p>
            <a:endParaRPr lang="fr-FR" sz="3200" b="1" dirty="0"/>
          </a:p>
          <a:p>
            <a:r>
              <a:rPr lang="fr-FR" sz="3200" b="1" dirty="0"/>
              <a:t>Le cadre</a:t>
            </a:r>
            <a:r>
              <a:rPr lang="fr-FR" sz="3200" dirty="0"/>
              <a:t> ne dirige pas forcément une équipe.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90988-49A7-464C-A179-363DE8E2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12219-C874-4ACD-B4E1-7AB07D1F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F41DA-1585-45D0-BE90-B2991CBF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69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3491" y="579565"/>
            <a:ext cx="6571343" cy="1049235"/>
          </a:xfrm>
        </p:spPr>
        <p:txBody>
          <a:bodyPr>
            <a:normAutofit/>
          </a:bodyPr>
          <a:lstStyle/>
          <a:p>
            <a:pPr algn="ctr"/>
            <a:r>
              <a:rPr lang="fr-FR" b="1" dirty="0"/>
              <a:t>les caractéristiques du travail des managers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43491" y="1412776"/>
            <a:ext cx="6571343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dirty="0"/>
              <a:t>Pour H Mintzberg, :</a:t>
            </a:r>
          </a:p>
          <a:p>
            <a:r>
              <a:rPr lang="fr-FR" dirty="0"/>
              <a:t>Rythme effréné</a:t>
            </a:r>
          </a:p>
          <a:p>
            <a:pPr lvl="0"/>
            <a:r>
              <a:rPr lang="fr-FR" dirty="0"/>
              <a:t>brièveté, leur variété et leur aspect fragmentaire </a:t>
            </a:r>
          </a:p>
          <a:p>
            <a:pPr lvl="0"/>
            <a:r>
              <a:rPr lang="fr-FR" dirty="0"/>
              <a:t>Activités bien définies</a:t>
            </a:r>
          </a:p>
          <a:p>
            <a:pPr lvl="0"/>
            <a:r>
              <a:rPr lang="fr-FR" dirty="0"/>
              <a:t>Activités non habituelles et d’actualité </a:t>
            </a:r>
          </a:p>
          <a:p>
            <a:pPr lvl="0"/>
            <a:r>
              <a:rPr lang="fr-FR" dirty="0"/>
              <a:t>Préférence pour une communication verbale</a:t>
            </a:r>
          </a:p>
          <a:p>
            <a:pPr lvl="0"/>
            <a:r>
              <a:rPr lang="fr-FR" dirty="0"/>
              <a:t>Relations complexes avec diverses personnes ne faisant pas partie de l’organisation </a:t>
            </a:r>
          </a:p>
          <a:p>
            <a:r>
              <a:rPr lang="fr-FR" dirty="0"/>
              <a:t>Les gestionnaires ne choisissent pas la majorité de leurs activités (des forces extérieures les déterminent).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06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96522-6EED-4D04-BD0C-B9DB8377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19FAF-76BA-4DDD-B1CA-02BDA46F8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Pour Drucker :</a:t>
            </a:r>
          </a:p>
          <a:p>
            <a:pPr marL="0" indent="0">
              <a:buNone/>
            </a:pPr>
            <a:r>
              <a:rPr lang="fr-FR" dirty="0"/>
              <a:t>Un manager efficace doit assumer des fonctions précises de direction, planification, organisation et contrôle.</a:t>
            </a:r>
          </a:p>
          <a:p>
            <a:r>
              <a:rPr lang="fr-FR" dirty="0"/>
              <a:t>Pour Michel Crozier : Le manager est celui qui doit comprendre et gérer les tensions conclure des alliances pour permettre à l’organisation de survivre.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F000F-E690-4A6E-BB14-1790750A0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06111-29C2-46D1-B902-925CFEC23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241EB-16CB-4F83-9CEB-D7A88356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4952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B891-72F8-417A-B181-0B5E04471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qualités d’un bon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0B8E1-5477-4834-B879-96BB32F67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Professionnelle : reconnu dans son métier et sa fonction. </a:t>
            </a:r>
          </a:p>
          <a:p>
            <a:endParaRPr lang="fr-FR" dirty="0"/>
          </a:p>
          <a:p>
            <a:r>
              <a:rPr lang="fr-FR" dirty="0"/>
              <a:t>Relationnelle : entretenir de bonnes relations avec les personnes sous ses ordres (motivation, …)</a:t>
            </a:r>
          </a:p>
          <a:p>
            <a:endParaRPr lang="fr-FR" dirty="0"/>
          </a:p>
          <a:p>
            <a:r>
              <a:rPr lang="fr-FR" dirty="0"/>
              <a:t>Personnelle : dynamisme et capacité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EC11D-7D53-492D-B989-7A350CDC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CA350-DC4F-477E-9B4C-E595F8A69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F3A2A-2CE3-4E0F-B62F-F14D5711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685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/>
              <a:t>2. les rôles des managers. </a:t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FB5B5E5-84DB-4849-9019-90310172C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Rôles interpersonnels</a:t>
            </a:r>
          </a:p>
          <a:p>
            <a:endParaRPr lang="fr-FR" b="1" dirty="0"/>
          </a:p>
          <a:p>
            <a:r>
              <a:rPr lang="fr-FR" b="1" dirty="0"/>
              <a:t>Rôles liés à l’information</a:t>
            </a:r>
          </a:p>
          <a:p>
            <a:endParaRPr lang="fr-FR" b="1" dirty="0"/>
          </a:p>
          <a:p>
            <a:r>
              <a:rPr lang="fr-FR" b="1" dirty="0"/>
              <a:t>Rôles décisionnels</a:t>
            </a:r>
          </a:p>
          <a:p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689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L’école classique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Taylor : Etude scientifique</a:t>
            </a:r>
          </a:p>
          <a:p>
            <a:endParaRPr lang="fr-FR" dirty="0"/>
          </a:p>
          <a:p>
            <a:r>
              <a:rPr lang="fr-FR" dirty="0"/>
              <a:t>Fayol : principes d’administration</a:t>
            </a:r>
          </a:p>
          <a:p>
            <a:endParaRPr lang="fr-FR" dirty="0"/>
          </a:p>
          <a:p>
            <a:r>
              <a:rPr lang="fr-FR" dirty="0"/>
              <a:t>Weber : bureaucratie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655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Rôles interpersonnels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t"/>
            <a:r>
              <a:rPr lang="fr-FR" b="1" dirty="0"/>
              <a:t>Rôle de symbole :  Devoir de représenter son organisation dans toutes les occasions formelles.</a:t>
            </a:r>
            <a:endParaRPr lang="fr-FR" dirty="0"/>
          </a:p>
          <a:p>
            <a:pPr fontAlgn="t"/>
            <a:endParaRPr lang="fr-FR" b="1" dirty="0"/>
          </a:p>
          <a:p>
            <a:pPr fontAlgn="t"/>
            <a:r>
              <a:rPr lang="fr-FR" b="1" dirty="0"/>
              <a:t>Rôle d’agent de liaison </a:t>
            </a:r>
            <a:r>
              <a:rPr lang="fr-FR" dirty="0"/>
              <a:t>: </a:t>
            </a:r>
            <a:r>
              <a:rPr lang="fr-FR" b="1" dirty="0"/>
              <a:t>Permet au cadre d’avoir des faveurs et des informations de ses pairs et des personnes extérieures à l’entreprise.</a:t>
            </a:r>
          </a:p>
          <a:p>
            <a:pPr fontAlgn="t"/>
            <a:endParaRPr lang="fr-FR" dirty="0"/>
          </a:p>
          <a:p>
            <a:pPr fontAlgn="t"/>
            <a:r>
              <a:rPr lang="fr-FR" b="1" dirty="0"/>
              <a:t>Rôle de leader : Définit les relations du cadre avec ses subordonnés (motivation, gestion du personnel,..)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1041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Rôles liés à l’information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t"/>
            <a:r>
              <a:rPr lang="fr-FR" b="1" dirty="0"/>
              <a:t>Rôle d’observateur</a:t>
            </a:r>
            <a:r>
              <a:rPr lang="fr-FR" dirty="0"/>
              <a:t> : </a:t>
            </a:r>
            <a:r>
              <a:rPr lang="fr-FR" b="1" dirty="0"/>
              <a:t>Reçoit et cherche des informations qui lui permettent de comprendre son organisation</a:t>
            </a:r>
            <a:endParaRPr lang="fr-FR" dirty="0"/>
          </a:p>
          <a:p>
            <a:pPr fontAlgn="t"/>
            <a:endParaRPr lang="fr-FR" b="1" dirty="0"/>
          </a:p>
          <a:p>
            <a:pPr fontAlgn="t"/>
            <a:r>
              <a:rPr lang="fr-FR" b="1" dirty="0"/>
              <a:t>Rôle de diffuseur : Transmet certaines informations à son organisation («il </a:t>
            </a:r>
            <a:r>
              <a:rPr lang="fr-FR" b="1" dirty="0" err="1"/>
              <a:t>dispatche</a:t>
            </a:r>
            <a:r>
              <a:rPr lang="fr-FR" b="1" dirty="0"/>
              <a:t> »)</a:t>
            </a:r>
            <a:endParaRPr lang="fr-FR" dirty="0"/>
          </a:p>
          <a:p>
            <a:pPr fontAlgn="t"/>
            <a:endParaRPr lang="fr-FR" b="1" dirty="0"/>
          </a:p>
          <a:p>
            <a:pPr fontAlgn="t"/>
            <a:r>
              <a:rPr lang="fr-FR" b="1" dirty="0"/>
              <a:t>Rôle de porte-parole : Communique à l’extérieur des informations sur son organisation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5279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fr-FR" b="1" dirty="0"/>
              <a:t>Rôles</a:t>
            </a:r>
            <a:br>
              <a:rPr lang="fr-FR" b="1" dirty="0"/>
            </a:br>
            <a:r>
              <a:rPr lang="fr-FR" b="1" dirty="0"/>
              <a:t> décisionnels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pPr fontAlgn="t"/>
            <a:r>
              <a:rPr lang="fr-FR" sz="2800" b="1" dirty="0"/>
              <a:t>Rôle d’entrepreneur : </a:t>
            </a:r>
            <a:r>
              <a:rPr lang="fr-FR" sz="2800" dirty="0"/>
              <a:t>La fonction de cadre consiste à prendre l’initiative de changements.</a:t>
            </a:r>
          </a:p>
          <a:p>
            <a:pPr fontAlgn="t"/>
            <a:r>
              <a:rPr lang="fr-FR" sz="2800" b="1" dirty="0"/>
              <a:t>Rôle de régulateur : </a:t>
            </a:r>
            <a:r>
              <a:rPr lang="fr-FR" sz="2800" dirty="0"/>
              <a:t>Est « sur le front » quand son organisation est en danger</a:t>
            </a:r>
            <a:r>
              <a:rPr lang="fr-FR" sz="2800" b="1" dirty="0"/>
              <a:t> </a:t>
            </a:r>
            <a:endParaRPr lang="fr-FR" sz="2800" dirty="0"/>
          </a:p>
          <a:p>
            <a:pPr fontAlgn="t"/>
            <a:r>
              <a:rPr lang="fr-FR" sz="2800" b="1" dirty="0"/>
              <a:t>Rôle de négociateur : </a:t>
            </a:r>
            <a:r>
              <a:rPr lang="fr-FR" sz="2800" dirty="0"/>
              <a:t>Entame des négociations au nom de l’organisation.</a:t>
            </a:r>
          </a:p>
          <a:p>
            <a:pPr fontAlgn="t"/>
            <a:r>
              <a:rPr lang="fr-FR" sz="2800" b="1" dirty="0"/>
              <a:t>Rôle de répartiteur de ressources</a:t>
            </a:r>
            <a:r>
              <a:rPr lang="fr-FR" sz="2800" dirty="0"/>
              <a:t> : Supervise le système par le biais duquel les ressources sont réparties.</a:t>
            </a:r>
          </a:p>
          <a:p>
            <a:endParaRPr lang="fr-FR" sz="2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5059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Missions et activités du Manager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- Il définit  la </a:t>
            </a:r>
            <a:r>
              <a:rPr lang="fr-FR" b="1" dirty="0"/>
              <a:t>mission</a:t>
            </a:r>
            <a:r>
              <a:rPr lang="fr-FR" dirty="0"/>
              <a:t> de son entité. </a:t>
            </a:r>
          </a:p>
          <a:p>
            <a:r>
              <a:rPr lang="fr-FR" dirty="0"/>
              <a:t>- Il fixe  pour ses équipes des </a:t>
            </a:r>
            <a:r>
              <a:rPr lang="fr-FR" b="1" dirty="0"/>
              <a:t>objectifs</a:t>
            </a:r>
            <a:r>
              <a:rPr lang="fr-FR" dirty="0"/>
              <a:t> clairs. </a:t>
            </a:r>
          </a:p>
          <a:p>
            <a:r>
              <a:rPr lang="fr-FR" dirty="0"/>
              <a:t>- Il optimise l’utilisation des </a:t>
            </a:r>
            <a:r>
              <a:rPr lang="fr-FR" b="1" dirty="0"/>
              <a:t>ressources</a:t>
            </a:r>
            <a:r>
              <a:rPr lang="fr-FR" dirty="0"/>
              <a:t> </a:t>
            </a:r>
          </a:p>
          <a:p>
            <a:r>
              <a:rPr lang="fr-FR" dirty="0"/>
              <a:t>- Il fait le </a:t>
            </a:r>
            <a:r>
              <a:rPr lang="fr-FR" b="1" dirty="0"/>
              <a:t>suivi</a:t>
            </a:r>
            <a:r>
              <a:rPr lang="fr-FR" dirty="0"/>
              <a:t> des activités et des réalisations</a:t>
            </a:r>
          </a:p>
          <a:p>
            <a:r>
              <a:rPr lang="fr-FR" dirty="0"/>
              <a:t>- Il analyse et </a:t>
            </a:r>
            <a:r>
              <a:rPr lang="fr-FR" b="1" dirty="0"/>
              <a:t>organise</a:t>
            </a:r>
            <a:r>
              <a:rPr lang="fr-FR" dirty="0"/>
              <a:t> le travail de ses équipes</a:t>
            </a:r>
          </a:p>
          <a:p>
            <a:r>
              <a:rPr lang="fr-FR" dirty="0"/>
              <a:t>- Il assure la </a:t>
            </a:r>
            <a:r>
              <a:rPr lang="fr-FR" b="1" dirty="0"/>
              <a:t>gestion des ressources humaines</a:t>
            </a:r>
            <a:r>
              <a:rPr lang="fr-FR" dirty="0"/>
              <a:t> qui dépendent de lui </a:t>
            </a:r>
          </a:p>
          <a:p>
            <a:r>
              <a:rPr lang="fr-FR" dirty="0"/>
              <a:t>- Il </a:t>
            </a:r>
            <a:r>
              <a:rPr lang="fr-FR" b="1" dirty="0"/>
              <a:t>anime</a:t>
            </a:r>
            <a:r>
              <a:rPr lang="fr-FR" dirty="0"/>
              <a:t> au quotidien, il informe, il communique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2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44</a:t>
            </a:fld>
            <a:endParaRPr lang="fr-FR"/>
          </a:p>
        </p:txBody>
      </p:sp>
      <p:pic>
        <p:nvPicPr>
          <p:cNvPr id="1026" name="Image 26" descr="http://www.180-360.net/userfiles/image/blog/8-roles-manag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02" y="1556792"/>
            <a:ext cx="8252654" cy="32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24289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r-FR" b="1" dirty="0"/>
              <a:t>Anticiper</a:t>
            </a:r>
            <a:r>
              <a:rPr lang="fr-FR" dirty="0"/>
              <a:t> les tendances, les opportunités, les risques etc.</a:t>
            </a:r>
          </a:p>
          <a:p>
            <a:pPr lvl="0"/>
            <a:r>
              <a:rPr lang="fr-FR" b="1" dirty="0"/>
              <a:t>Décider</a:t>
            </a:r>
            <a:r>
              <a:rPr lang="fr-FR" dirty="0"/>
              <a:t> ou faire des choix stratégiques ou tactiques.</a:t>
            </a:r>
          </a:p>
          <a:p>
            <a:pPr lvl="0"/>
            <a:r>
              <a:rPr lang="fr-FR" b="1" dirty="0"/>
              <a:t>Organiser</a:t>
            </a:r>
            <a:r>
              <a:rPr lang="fr-FR" dirty="0"/>
              <a:t> les priorités, les ressources, les projets</a:t>
            </a:r>
          </a:p>
          <a:p>
            <a:pPr lvl="0"/>
            <a:r>
              <a:rPr lang="fr-FR" b="1" dirty="0"/>
              <a:t>Animer</a:t>
            </a:r>
            <a:r>
              <a:rPr lang="fr-FR" dirty="0"/>
              <a:t> vise les ressources humaines : recruter, former, coacher au quotidien, motiver</a:t>
            </a:r>
          </a:p>
          <a:p>
            <a:pPr lvl="0"/>
            <a:r>
              <a:rPr lang="fr-FR" b="1" dirty="0"/>
              <a:t>Communiquer</a:t>
            </a:r>
            <a:r>
              <a:rPr lang="fr-FR" dirty="0"/>
              <a:t> : écouter, informer, présenter, exploiter le feed-back</a:t>
            </a:r>
          </a:p>
          <a:p>
            <a:pPr lvl="0"/>
            <a:r>
              <a:rPr lang="fr-FR" b="1" dirty="0"/>
              <a:t>Résoudre</a:t>
            </a:r>
            <a:r>
              <a:rPr lang="fr-FR" dirty="0"/>
              <a:t> les conflits, les différends </a:t>
            </a:r>
          </a:p>
          <a:p>
            <a:pPr lvl="0"/>
            <a:r>
              <a:rPr lang="fr-FR" b="1" dirty="0"/>
              <a:t>Performer</a:t>
            </a:r>
            <a:r>
              <a:rPr lang="fr-FR" dirty="0"/>
              <a:t> ou créer une dynamique grâce à certains leviers comme l’innovation ou le changement</a:t>
            </a:r>
          </a:p>
          <a:p>
            <a:pPr lvl="0"/>
            <a:r>
              <a:rPr lang="fr-FR" b="1" dirty="0"/>
              <a:t>Piloter</a:t>
            </a:r>
            <a:r>
              <a:rPr lang="fr-FR" dirty="0"/>
              <a:t> les réalisations, les objectifs, superviser, faire des choix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0888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Différences entre</a:t>
            </a:r>
            <a:br>
              <a:rPr lang="fr-FR" b="1" dirty="0"/>
            </a:br>
            <a:r>
              <a:rPr lang="fr-FR" b="1" dirty="0"/>
              <a:t>  Le Manager et le Leader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fr-FR" sz="4000" dirty="0"/>
          </a:p>
          <a:p>
            <a:pPr marL="0" indent="0" algn="ctr">
              <a:buNone/>
            </a:pPr>
            <a:r>
              <a:rPr lang="fr-FR" sz="4000" dirty="0"/>
              <a:t>« </a:t>
            </a:r>
            <a:r>
              <a:rPr lang="fr-FR" sz="4000" i="1" dirty="0"/>
              <a:t>Managers do the </a:t>
            </a:r>
            <a:r>
              <a:rPr lang="fr-FR" sz="4000" i="1" dirty="0" err="1"/>
              <a:t>things</a:t>
            </a:r>
            <a:r>
              <a:rPr lang="fr-FR" sz="4000" i="1" dirty="0"/>
              <a:t> right, Leaders do the right </a:t>
            </a:r>
            <a:r>
              <a:rPr lang="fr-FR" sz="4000" i="1" dirty="0" err="1"/>
              <a:t>things</a:t>
            </a:r>
            <a:r>
              <a:rPr lang="fr-FR" sz="4000" dirty="0"/>
              <a:t> »</a:t>
            </a:r>
          </a:p>
          <a:p>
            <a:pPr marL="2743200" lvl="6" indent="0" algn="ctr">
              <a:buNone/>
            </a:pPr>
            <a:r>
              <a:rPr lang="fr-FR" sz="2800" dirty="0"/>
              <a:t>	</a:t>
            </a:r>
            <a:r>
              <a:rPr lang="fr-FR" sz="4000" dirty="0"/>
              <a:t>Peter Drucker</a:t>
            </a:r>
            <a:r>
              <a:rPr lang="fr-FR" sz="2800" dirty="0"/>
              <a:t>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6552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423764"/>
              </p:ext>
            </p:extLst>
          </p:nvPr>
        </p:nvGraphicFramePr>
        <p:xfrm>
          <a:off x="1115616" y="1628800"/>
          <a:ext cx="7196142" cy="4534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1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4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0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Le LEADER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Se tourne vers l’avenir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Apprécie le changement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Privilégie le long terme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Cherchent à connaître le pourquoi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Sait déléguer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Cherche à simplifier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Se fie à ses intuitions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Tient compte, dans sa vision, de l’environnement social</a:t>
                      </a:r>
                      <a:endParaRPr lang="fr-FR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Le MANAGER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Se concentre sur le présent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Préfère la stabilité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S’oriente vers le court terme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Se concentre sur les objectifs et les résultats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Cherche à connaître le comment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Veut planifier, contrôler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S’appuie sur des raisonnements logiques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66700" algn="l"/>
                        </a:tabLst>
                      </a:pPr>
                      <a:r>
                        <a:rPr lang="fr-FR" sz="2000" dirty="0">
                          <a:effectLst/>
                        </a:rPr>
                        <a:t>Limite sa vision à l’entreprise</a:t>
                      </a:r>
                      <a:endParaRPr lang="fr-FR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9774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3. Les styles de leadership.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3.1. Le style autocratique : commande exige surveille</a:t>
            </a:r>
          </a:p>
          <a:p>
            <a:r>
              <a:rPr lang="fr-FR" dirty="0"/>
              <a:t>3.2. Le style paternaliste : bienveillance, bon salaire et bonnes conditions de travail.</a:t>
            </a:r>
          </a:p>
          <a:p>
            <a:r>
              <a:rPr lang="fr-FR" dirty="0"/>
              <a:t>3.3. Le style démocratique : fait participer, délègue.</a:t>
            </a:r>
          </a:p>
          <a:p>
            <a:r>
              <a:rPr lang="fr-FR" dirty="0"/>
              <a:t>3.4. Le style collégial : L’autonomie, la loyauté, l’amitié et les relations de travail étroites.</a:t>
            </a:r>
          </a:p>
          <a:p>
            <a:r>
              <a:rPr lang="fr-FR" dirty="0"/>
              <a:t>3.5. Le style </a:t>
            </a:r>
            <a:r>
              <a:rPr lang="fr-FR" i="1" dirty="0"/>
              <a:t>laisser-faire</a:t>
            </a:r>
            <a:r>
              <a:rPr lang="fr-FR" dirty="0"/>
              <a:t> : responsabilisation.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0172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3 : le processus de gestion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/>
              <a:t>1. La notion de système de gestion.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2. Définir le processus de management stratégique.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3. Les différents niveaux de décisions.</a:t>
            </a:r>
            <a:endParaRPr lang="fr-FR" dirty="0"/>
          </a:p>
          <a:p>
            <a:endParaRPr lang="fr-FR" b="1" dirty="0"/>
          </a:p>
          <a:p>
            <a:r>
              <a:rPr lang="fr-FR" b="1" dirty="0"/>
              <a:t>4. Le processus d’organisation.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5. Le système de contrôle.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49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273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TAYLOR</a:t>
            </a:r>
            <a:br>
              <a:rPr lang="fr-FR" dirty="0"/>
            </a:br>
            <a:r>
              <a:rPr lang="fr-FR" sz="3100" b="1" dirty="0"/>
              <a:t>Règles d’organisation scientifique du travail (l’OST)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fr-FR" dirty="0"/>
              <a:t>1) L’étude scientifique du travail </a:t>
            </a:r>
          </a:p>
          <a:p>
            <a:pPr marL="0" indent="0" fontAlgn="base">
              <a:buNone/>
            </a:pPr>
            <a:r>
              <a:rPr lang="fr-FR" dirty="0"/>
              <a:t>2) La sélection scientifique et l’entrainement de l’ouvrier </a:t>
            </a:r>
          </a:p>
          <a:p>
            <a:pPr marL="0" indent="0" fontAlgn="base">
              <a:buNone/>
            </a:pPr>
            <a:r>
              <a:rPr lang="fr-FR" dirty="0"/>
              <a:t>3) Le couplage de l’étude scientifique du travail et de la sélection scientifique des travailleurs </a:t>
            </a:r>
          </a:p>
          <a:p>
            <a:pPr marL="0" indent="0">
              <a:buNone/>
            </a:pPr>
            <a:r>
              <a:rPr lang="fr-FR" dirty="0"/>
              <a:t>4) La coopération étroite entre le management et les ouvriers 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420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L’école des systèmes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/>
              <a:t>La notion de système de gestion :</a:t>
            </a:r>
          </a:p>
          <a:p>
            <a:pPr marL="0" indent="0">
              <a:buNone/>
            </a:pPr>
            <a:r>
              <a:rPr lang="fr-FR" dirty="0"/>
              <a:t>Corrélations complexes entre des    éléments, chacun étant lié à un autre.</a:t>
            </a:r>
            <a:endParaRPr lang="fr-FR" b="1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Interaction des parties entre elles.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Il importe d’examiner toute partie isolée dans le contexte de l’ensemble.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5226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éléments de base des systèmes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- Les facteurs de production : les ressources physiques, humaines, financières et l’information</a:t>
            </a:r>
          </a:p>
          <a:p>
            <a:r>
              <a:rPr lang="fr-FR" dirty="0"/>
              <a:t>- Le processus de transformation : la technologie utilisée pour transformer les facteurs de production en produits.</a:t>
            </a:r>
          </a:p>
          <a:p>
            <a:r>
              <a:rPr lang="fr-FR" dirty="0"/>
              <a:t>- Les produits : les biens et les services offerts aux clients </a:t>
            </a:r>
          </a:p>
          <a:p>
            <a:r>
              <a:rPr lang="fr-FR" dirty="0"/>
              <a:t>- La rétroaction : la constatation des résultats, qui influence le choix des facteurs de production pour un prochain cycle de transformation.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800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 fonctionnement global des systèmes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Remarque :</a:t>
            </a:r>
          </a:p>
          <a:p>
            <a:pPr marL="0" indent="0">
              <a:buNone/>
            </a:pPr>
            <a:r>
              <a:rPr lang="fr-FR" dirty="0"/>
              <a:t>Le manager efficace n’a pas besoin de connaître dans le moindre détail chacun des systèmes existants au sein de son entreprise.</a:t>
            </a:r>
          </a:p>
          <a:p>
            <a:pPr marL="0" indent="0">
              <a:buNone/>
            </a:pPr>
            <a:r>
              <a:rPr lang="fr-FR" b="1" dirty="0"/>
              <a:t>Il est indispensable que les managers déterminent leurs propres </a:t>
            </a:r>
            <a:r>
              <a:rPr lang="fr-FR" b="1" u="sng" dirty="0"/>
              <a:t>rôles</a:t>
            </a:r>
            <a:r>
              <a:rPr lang="fr-FR" b="1" dirty="0"/>
              <a:t>, leurs </a:t>
            </a:r>
            <a:r>
              <a:rPr lang="fr-FR" b="1" u="sng" dirty="0"/>
              <a:t>moyens</a:t>
            </a:r>
            <a:r>
              <a:rPr lang="fr-FR" b="1" dirty="0"/>
              <a:t> d’action et leurs </a:t>
            </a:r>
            <a:r>
              <a:rPr lang="fr-FR" b="1" u="sng" dirty="0"/>
              <a:t>objectifs</a:t>
            </a:r>
            <a:r>
              <a:rPr lang="fr-FR" b="1" dirty="0"/>
              <a:t>.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Il ne devrait analyser que les systèmes sur lesquels il souhaite exercer </a:t>
            </a:r>
            <a:r>
              <a:rPr lang="fr-FR" b="1" dirty="0"/>
              <a:t>directement</a:t>
            </a:r>
            <a:r>
              <a:rPr lang="fr-FR" dirty="0"/>
              <a:t> son autorité.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88141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LUDWING VON BERTALLANFFY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Fondateur de l’école des systèmes</a:t>
            </a:r>
          </a:p>
          <a:p>
            <a:pPr marL="0" indent="0">
              <a:buNone/>
            </a:pPr>
            <a:r>
              <a:rPr lang="fr-FR" b="1" dirty="0"/>
              <a:t>SON HYPOTHESE DE BASE :</a:t>
            </a:r>
          </a:p>
          <a:p>
            <a:pPr marL="0" indent="0">
              <a:buNone/>
            </a:pPr>
            <a:r>
              <a:rPr lang="fr-FR" dirty="0"/>
              <a:t>Pour bien comprendre le mécanisme d’une entité, il faut le percevoir comme un système constitué de parties interdépendantes dont il faut saisir les relations qui existent entre elles.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6311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 fonctionnement global de l’entreprise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 fonctionnement des entreprises dépend de facteurs externes et internes.</a:t>
            </a:r>
          </a:p>
          <a:p>
            <a:r>
              <a:rPr lang="fr-FR" b="1" dirty="0"/>
              <a:t>Sur le plan externe,</a:t>
            </a:r>
            <a:r>
              <a:rPr lang="fr-FR" dirty="0"/>
              <a:t> la crise économique, la mondialisation… sont autant d’éléments externes déterminant</a:t>
            </a:r>
          </a:p>
          <a:p>
            <a:r>
              <a:rPr lang="fr-FR" b="1" dirty="0"/>
              <a:t>Sur le plan interne,</a:t>
            </a:r>
            <a:r>
              <a:rPr lang="fr-FR" dirty="0"/>
              <a:t> un ensemble de difficultés proviennent d’erreurs de diagnostic des dysfonctionnements et des insuffisances dans la </a:t>
            </a:r>
            <a:r>
              <a:rPr lang="fr-FR" b="1" dirty="0"/>
              <a:t>gestion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60945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Variables d’un système de gestion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Un bon </a:t>
            </a:r>
            <a:r>
              <a:rPr lang="fr-FR" b="1" dirty="0"/>
              <a:t>diagnostic</a:t>
            </a:r>
            <a:r>
              <a:rPr lang="fr-FR" dirty="0"/>
              <a:t>. Voir méthode  </a:t>
            </a:r>
            <a:r>
              <a:rPr lang="fr-FR" b="1" dirty="0"/>
              <a:t>SWOT</a:t>
            </a:r>
            <a:r>
              <a:rPr lang="fr-FR" dirty="0"/>
              <a:t>.</a:t>
            </a:r>
          </a:p>
          <a:p>
            <a:pPr lvl="0"/>
            <a:r>
              <a:rPr lang="fr-FR" dirty="0"/>
              <a:t>Une </a:t>
            </a:r>
            <a:r>
              <a:rPr lang="fr-FR" b="1" dirty="0"/>
              <a:t>planification</a:t>
            </a:r>
            <a:r>
              <a:rPr lang="fr-FR" dirty="0"/>
              <a:t>. Voir chapitre 6. La stratégie et le système de prise de décisions. (Management 1)</a:t>
            </a:r>
          </a:p>
          <a:p>
            <a:pPr lvl="0"/>
            <a:r>
              <a:rPr lang="fr-FR" dirty="0"/>
              <a:t>Une </a:t>
            </a:r>
            <a:r>
              <a:rPr lang="fr-FR" b="1" dirty="0"/>
              <a:t>organisation</a:t>
            </a:r>
            <a:r>
              <a:rPr lang="fr-FR" dirty="0"/>
              <a:t>. Voir chapitre 4. Les </a:t>
            </a:r>
            <a:r>
              <a:rPr lang="fr-FR" b="1" dirty="0"/>
              <a:t>structures</a:t>
            </a:r>
            <a:r>
              <a:rPr lang="fr-FR" dirty="0"/>
              <a:t> de l’entreprise. (Management 1)</a:t>
            </a:r>
          </a:p>
          <a:p>
            <a:pPr lvl="0"/>
            <a:r>
              <a:rPr lang="fr-FR" dirty="0"/>
              <a:t>Des modes de </a:t>
            </a:r>
            <a:r>
              <a:rPr lang="fr-FR" b="1" dirty="0"/>
              <a:t>directions</a:t>
            </a:r>
            <a:r>
              <a:rPr lang="fr-FR" dirty="0"/>
              <a:t> et de supervision.</a:t>
            </a:r>
          </a:p>
          <a:p>
            <a:pPr lvl="0"/>
            <a:r>
              <a:rPr lang="fr-FR" dirty="0"/>
              <a:t>Un système de </a:t>
            </a:r>
            <a:r>
              <a:rPr lang="fr-FR" b="1" dirty="0"/>
              <a:t>contrôle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9719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Le processus de management stratégique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Il recouvre deux éléments :</a:t>
            </a:r>
          </a:p>
          <a:p>
            <a:r>
              <a:rPr lang="fr-FR" b="1" dirty="0"/>
              <a:t>Un modèle :</a:t>
            </a:r>
            <a:r>
              <a:rPr lang="fr-FR" dirty="0"/>
              <a:t>la vision conceptuelle du mode de commandement et des finalités de l'entreprise.</a:t>
            </a:r>
          </a:p>
          <a:p>
            <a:r>
              <a:rPr lang="fr-FR" b="1" dirty="0"/>
              <a:t>Des modalités d'exécutions.</a:t>
            </a:r>
          </a:p>
          <a:p>
            <a:pPr marL="0" indent="0">
              <a:buNone/>
            </a:pPr>
            <a:r>
              <a:rPr lang="fr-FR" i="1" u="sng" dirty="0"/>
              <a:t>Pratiques réelles : </a:t>
            </a:r>
          </a:p>
          <a:p>
            <a:pPr lvl="0"/>
            <a:r>
              <a:rPr lang="fr-FR" b="1" dirty="0"/>
              <a:t>techniques et produits innovants ;</a:t>
            </a:r>
            <a:endParaRPr lang="fr-FR" dirty="0"/>
          </a:p>
          <a:p>
            <a:pPr lvl="0"/>
            <a:r>
              <a:rPr lang="fr-FR" b="1" dirty="0"/>
              <a:t>écoute du client ;</a:t>
            </a:r>
            <a:endParaRPr lang="fr-FR" dirty="0"/>
          </a:p>
          <a:p>
            <a:pPr lvl="0"/>
            <a:r>
              <a:rPr lang="fr-FR" b="1" dirty="0"/>
              <a:t>enrichissement des ressources humaines.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721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Définir la stratégie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La stratégie est la combinaison d'un </a:t>
            </a:r>
            <a:r>
              <a:rPr lang="fr-FR" b="1" dirty="0"/>
              <a:t>art</a:t>
            </a:r>
            <a:r>
              <a:rPr lang="fr-FR" dirty="0"/>
              <a:t> et de </a:t>
            </a:r>
            <a:r>
              <a:rPr lang="fr-FR" b="1" dirty="0"/>
              <a:t>techniques</a:t>
            </a:r>
            <a:r>
              <a:rPr lang="fr-FR" dirty="0"/>
              <a:t>, qui  permettent de prendre en main le </a:t>
            </a:r>
            <a:r>
              <a:rPr lang="fr-FR" b="1" dirty="0"/>
              <a:t>changement</a:t>
            </a:r>
            <a:r>
              <a:rPr lang="fr-FR" dirty="0"/>
              <a:t> en le rationalisant. </a:t>
            </a:r>
          </a:p>
          <a:p>
            <a:pPr marL="0" indent="0" algn="ctr">
              <a:buNone/>
            </a:pPr>
            <a:r>
              <a:rPr lang="fr-FR" dirty="0"/>
              <a:t>C'est une démarche de </a:t>
            </a:r>
            <a:r>
              <a:rPr lang="fr-FR" b="1" dirty="0"/>
              <a:t>synthèse</a:t>
            </a:r>
            <a:r>
              <a:rPr lang="fr-FR" dirty="0"/>
              <a:t>, tournée vers </a:t>
            </a:r>
            <a:r>
              <a:rPr lang="fr-FR" b="1" dirty="0"/>
              <a:t>l'action</a:t>
            </a:r>
            <a:r>
              <a:rPr lang="fr-FR" dirty="0"/>
              <a:t> et la réalisation à </a:t>
            </a:r>
            <a:r>
              <a:rPr lang="fr-FR" b="1" dirty="0"/>
              <a:t>moyen et long terme</a:t>
            </a:r>
            <a:r>
              <a:rPr lang="fr-FR" dirty="0"/>
              <a:t>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5887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marL="0" indent="0" algn="ctr">
              <a:buNone/>
            </a:pPr>
            <a:r>
              <a:rPr lang="fr-FR" dirty="0"/>
              <a:t>- La stratégie oblige à travailler dans </a:t>
            </a:r>
            <a:r>
              <a:rPr lang="fr-FR" b="1" dirty="0"/>
              <a:t>l'incertain</a:t>
            </a:r>
            <a:r>
              <a:rPr lang="fr-FR" dirty="0"/>
              <a:t>, elle apprend à prendre des </a:t>
            </a:r>
            <a:r>
              <a:rPr lang="fr-FR" b="1" dirty="0"/>
              <a:t>risques</a:t>
            </a:r>
            <a:r>
              <a:rPr lang="fr-FR" dirty="0"/>
              <a:t> et impose d'être </a:t>
            </a:r>
            <a:r>
              <a:rPr lang="fr-FR" b="1" dirty="0"/>
              <a:t>créatif</a:t>
            </a:r>
            <a:r>
              <a:rPr lang="fr-FR" dirty="0"/>
              <a:t> et inventif.</a:t>
            </a:r>
          </a:p>
          <a:p>
            <a:pPr marL="0" indent="0" algn="ctr">
              <a:buNone/>
            </a:pPr>
            <a:r>
              <a:rPr lang="fr-FR" dirty="0"/>
              <a:t>- Plus la </a:t>
            </a:r>
            <a:r>
              <a:rPr lang="fr-FR" b="1" dirty="0"/>
              <a:t>décision</a:t>
            </a:r>
            <a:r>
              <a:rPr lang="fr-FR" dirty="0"/>
              <a:t> est </a:t>
            </a:r>
            <a:r>
              <a:rPr lang="fr-FR" b="1" dirty="0"/>
              <a:t>importante</a:t>
            </a:r>
            <a:r>
              <a:rPr lang="fr-FR" dirty="0"/>
              <a:t>, plus </a:t>
            </a:r>
            <a:r>
              <a:rPr lang="fr-FR" b="1" dirty="0"/>
              <a:t>l'information</a:t>
            </a:r>
            <a:r>
              <a:rPr lang="fr-FR" dirty="0"/>
              <a:t> disponible est </a:t>
            </a:r>
            <a:r>
              <a:rPr lang="fr-FR" b="1" dirty="0"/>
              <a:t>insuffisante</a:t>
            </a:r>
            <a:r>
              <a:rPr lang="fr-FR" dirty="0"/>
              <a:t>.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9365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planification stratégique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planification stratégique est l'activité de </a:t>
            </a:r>
            <a:r>
              <a:rPr lang="fr-FR" b="1" dirty="0"/>
              <a:t>prise de décision</a:t>
            </a:r>
            <a:r>
              <a:rPr lang="fr-FR" dirty="0"/>
              <a:t> concernant : </a:t>
            </a:r>
          </a:p>
          <a:p>
            <a:pPr lvl="1"/>
            <a:r>
              <a:rPr lang="fr-FR" dirty="0"/>
              <a:t>les </a:t>
            </a:r>
            <a:r>
              <a:rPr lang="fr-FR" b="1" dirty="0"/>
              <a:t>objectifs</a:t>
            </a:r>
            <a:r>
              <a:rPr lang="fr-FR" dirty="0"/>
              <a:t> de l'organisation, </a:t>
            </a:r>
          </a:p>
          <a:p>
            <a:pPr lvl="1"/>
            <a:r>
              <a:rPr lang="fr-FR" b="1" dirty="0"/>
              <a:t>les changements de ces objectifs</a:t>
            </a:r>
            <a:r>
              <a:rPr lang="fr-FR" dirty="0"/>
              <a:t>,  </a:t>
            </a:r>
          </a:p>
          <a:p>
            <a:pPr lvl="1"/>
            <a:r>
              <a:rPr lang="fr-FR" dirty="0"/>
              <a:t>les </a:t>
            </a:r>
            <a:r>
              <a:rPr lang="fr-FR" b="1" dirty="0"/>
              <a:t>ressources</a:t>
            </a:r>
            <a:r>
              <a:rPr lang="fr-FR" dirty="0"/>
              <a:t> utilisées pour atteindre ces objectifs.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59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99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Critiques de l’OST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/>
              <a:t>Déshumanisation du travail</a:t>
            </a:r>
          </a:p>
          <a:p>
            <a:r>
              <a:rPr lang="fr-FR" dirty="0"/>
              <a:t>Ennui.</a:t>
            </a:r>
          </a:p>
          <a:p>
            <a:pPr marL="0" indent="0">
              <a:buNone/>
            </a:pPr>
            <a:r>
              <a:rPr lang="fr-FR" dirty="0"/>
              <a:t>                     Réactions ultérieures (Années 60)  </a:t>
            </a:r>
          </a:p>
          <a:p>
            <a:pPr lvl="1"/>
            <a:r>
              <a:rPr lang="fr-FR" dirty="0"/>
              <a:t>l’enrichissement des tâches </a:t>
            </a:r>
          </a:p>
          <a:p>
            <a:pPr lvl="1"/>
            <a:r>
              <a:rPr lang="fr-FR" dirty="0"/>
              <a:t>la rotation des postes  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2255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buts et les objectifs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Les buts</a:t>
            </a:r>
            <a:r>
              <a:rPr lang="fr-FR" dirty="0"/>
              <a:t> sont exprimés dans l'entreprise de deux façons. </a:t>
            </a:r>
          </a:p>
          <a:p>
            <a:pPr lvl="0"/>
            <a:r>
              <a:rPr lang="fr-FR" b="1" dirty="0"/>
              <a:t>Quantitative</a:t>
            </a:r>
            <a:r>
              <a:rPr lang="fr-FR" dirty="0"/>
              <a:t> : Chiffres d'affaires, bénéfices, investissements nouveaux à réaliser, capacité d'autofinancement… </a:t>
            </a:r>
          </a:p>
          <a:p>
            <a:pPr lvl="0"/>
            <a:r>
              <a:rPr lang="fr-FR" b="1" dirty="0"/>
              <a:t>Qualitative</a:t>
            </a:r>
            <a:r>
              <a:rPr lang="fr-FR" dirty="0"/>
              <a:t> : Image de marque, notoriété, sérieux, qualité du système de gestion etc…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20556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dirty="0"/>
          </a:p>
          <a:p>
            <a:r>
              <a:rPr lang="fr-FR" dirty="0"/>
              <a:t>Les </a:t>
            </a:r>
            <a:r>
              <a:rPr lang="fr-FR" b="1" dirty="0"/>
              <a:t>buts</a:t>
            </a:r>
            <a:r>
              <a:rPr lang="fr-FR" dirty="0"/>
              <a:t> sont moins permanents que les finalités. Ils sont qualifiés de </a:t>
            </a:r>
            <a:r>
              <a:rPr lang="fr-FR" b="1" dirty="0"/>
              <a:t>"semi – permanents »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72521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Distinction entre buts et objectifs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dirty="0"/>
              <a:t>Le </a:t>
            </a:r>
            <a:r>
              <a:rPr lang="fr-FR" b="1" dirty="0"/>
              <a:t>but</a:t>
            </a:r>
            <a:r>
              <a:rPr lang="fr-FR" dirty="0"/>
              <a:t> est la </a:t>
            </a:r>
            <a:r>
              <a:rPr lang="fr-FR" b="1" dirty="0"/>
              <a:t>première expression de la finalité</a:t>
            </a:r>
            <a:r>
              <a:rPr lang="fr-FR" dirty="0"/>
              <a:t> de l'organisation qui permet de concevoir un plan d'action</a:t>
            </a:r>
          </a:p>
          <a:p>
            <a:pPr marL="0" indent="0" algn="ctr">
              <a:buNone/>
            </a:pPr>
            <a:r>
              <a:rPr lang="fr-FR" dirty="0"/>
              <a:t>Les objectifs sont l'ensemble des mesures nécessaires pour atteindre un but donné.</a:t>
            </a:r>
          </a:p>
          <a:p>
            <a:pPr marL="0" indent="0" algn="ctr">
              <a:buNone/>
            </a:pPr>
            <a:r>
              <a:rPr lang="fr-FR" b="1" dirty="0"/>
              <a:t>L'objectif est la définition quantifiée d'un but. </a:t>
            </a:r>
          </a:p>
          <a:p>
            <a:pPr marL="0" indent="0">
              <a:buNone/>
            </a:pPr>
            <a:r>
              <a:rPr lang="fr-FR" b="1" dirty="0"/>
              <a:t>Exemple : </a:t>
            </a:r>
          </a:p>
          <a:p>
            <a:r>
              <a:rPr lang="fr-FR" dirty="0"/>
              <a:t>But : La maîtrise du marché</a:t>
            </a:r>
          </a:p>
          <a:p>
            <a:r>
              <a:rPr lang="fr-FR" dirty="0"/>
              <a:t>Objectif : obtenir 50% de parts de marché en 2017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60560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Caractéristiques </a:t>
            </a:r>
            <a:r>
              <a:rPr lang="fr-FR" dirty="0"/>
              <a:t>de l’objectif 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fr-FR" sz="2400" dirty="0"/>
              <a:t>Un </a:t>
            </a:r>
            <a:r>
              <a:rPr lang="fr-FR" sz="2400" b="1" dirty="0"/>
              <a:t>avenir  : une échéance</a:t>
            </a:r>
            <a:endParaRPr lang="fr-FR" sz="2400" dirty="0"/>
          </a:p>
          <a:p>
            <a:pPr lvl="0"/>
            <a:r>
              <a:rPr lang="fr-FR" sz="2400" dirty="0"/>
              <a:t>Un </a:t>
            </a:r>
            <a:r>
              <a:rPr lang="fr-FR" sz="2400" b="1" dirty="0"/>
              <a:t>diagnostic</a:t>
            </a:r>
            <a:r>
              <a:rPr lang="fr-FR" sz="2400" dirty="0"/>
              <a:t> : le repérage des points forts et des dysfonctionnements</a:t>
            </a:r>
          </a:p>
          <a:p>
            <a:pPr lvl="0"/>
            <a:r>
              <a:rPr lang="fr-FR" sz="2400" dirty="0"/>
              <a:t>L’</a:t>
            </a:r>
            <a:r>
              <a:rPr lang="fr-FR" sz="2400" b="1" dirty="0"/>
              <a:t>action</a:t>
            </a:r>
            <a:r>
              <a:rPr lang="fr-FR" sz="2400" dirty="0"/>
              <a:t> : l’objectif guide l’action d’autant mieux qu’il est identifié et accessible. </a:t>
            </a:r>
          </a:p>
          <a:p>
            <a:pPr lvl="0"/>
            <a:r>
              <a:rPr lang="fr-FR" sz="2400" dirty="0"/>
              <a:t>Le </a:t>
            </a:r>
            <a:r>
              <a:rPr lang="fr-FR" sz="2400" b="1" dirty="0"/>
              <a:t>résultat</a:t>
            </a:r>
            <a:r>
              <a:rPr lang="fr-FR" sz="2400" dirty="0"/>
              <a:t> : agir pour modifier la réalité implique la recherche d’un résultat réel qui apparaît en comparant  les 2 situations.</a:t>
            </a:r>
          </a:p>
          <a:p>
            <a:pPr lvl="0"/>
            <a:r>
              <a:rPr lang="fr-FR" sz="2400" dirty="0"/>
              <a:t>L’i</a:t>
            </a:r>
            <a:r>
              <a:rPr lang="fr-FR" sz="2400" b="1" dirty="0"/>
              <a:t>ndicateur</a:t>
            </a:r>
            <a:r>
              <a:rPr lang="fr-FR" sz="2400" dirty="0"/>
              <a:t> et le </a:t>
            </a:r>
            <a:r>
              <a:rPr lang="fr-FR" sz="2400" b="1" dirty="0"/>
              <a:t>contrôle</a:t>
            </a:r>
            <a:r>
              <a:rPr lang="fr-FR" sz="2400" dirty="0"/>
              <a:t> : un résultat est contrôlable en termes quantitatif, qualitatif, de délai et de coût. </a:t>
            </a:r>
          </a:p>
          <a:p>
            <a:pPr lvl="0"/>
            <a:r>
              <a:rPr lang="fr-FR" sz="2400" dirty="0"/>
              <a:t>Le </a:t>
            </a:r>
            <a:r>
              <a:rPr lang="fr-FR" sz="2400" b="1" dirty="0"/>
              <a:t>moyen</a:t>
            </a:r>
            <a:r>
              <a:rPr lang="fr-FR" sz="2400" dirty="0"/>
              <a:t> : définir des objectifs et des actions pour l’atteindre suppose une analyse des moyens disponibles et une modification éventuelle de ceux-ci.</a:t>
            </a:r>
          </a:p>
          <a:p>
            <a:pPr lvl="0"/>
            <a:r>
              <a:rPr lang="fr-FR" sz="2400" dirty="0"/>
              <a:t>La </a:t>
            </a:r>
            <a:r>
              <a:rPr lang="fr-FR" sz="2400" b="1" dirty="0"/>
              <a:t>motivation</a:t>
            </a:r>
            <a:r>
              <a:rPr lang="fr-FR" sz="2400" dirty="0"/>
              <a:t> : l’objectif doit être l’élément clé du dynamisme de l’unité. Il mobilise les énergies de chacun pour sa réalisation.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95067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Formulation de l’objectif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 verbe + une mesure + une échéance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    Exemple :</a:t>
            </a:r>
          </a:p>
          <a:p>
            <a:r>
              <a:rPr lang="fr-FR" b="1" dirty="0"/>
              <a:t>Augmenter la production de vélos de 3 % par jour d’ici une année.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8466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Les différentes catégories d’objectifs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Au niveau de l’unité (entreprise)</a:t>
            </a:r>
          </a:p>
          <a:p>
            <a:r>
              <a:rPr lang="fr-FR" dirty="0"/>
              <a:t>- </a:t>
            </a:r>
            <a:r>
              <a:rPr lang="fr-FR" b="1" dirty="0"/>
              <a:t>L’objectif</a:t>
            </a:r>
            <a:r>
              <a:rPr lang="fr-FR" dirty="0"/>
              <a:t> d</a:t>
            </a:r>
            <a:r>
              <a:rPr lang="fr-FR" b="1" dirty="0"/>
              <a:t>’activité : </a:t>
            </a:r>
            <a:r>
              <a:rPr lang="fr-FR" dirty="0"/>
              <a:t>concerne</a:t>
            </a:r>
            <a:r>
              <a:rPr lang="fr-FR" b="1" dirty="0"/>
              <a:t> la contribution directe </a:t>
            </a:r>
            <a:r>
              <a:rPr lang="fr-FR" dirty="0"/>
              <a:t>au résultat de l’entreprise. Exprimé en termes de </a:t>
            </a:r>
            <a:r>
              <a:rPr lang="fr-FR" b="1" dirty="0"/>
              <a:t>quantité, qualité, coût, délai.</a:t>
            </a:r>
          </a:p>
          <a:p>
            <a:r>
              <a:rPr lang="fr-FR" dirty="0"/>
              <a:t>- L’objectif </a:t>
            </a:r>
            <a:r>
              <a:rPr lang="fr-FR" b="1" dirty="0"/>
              <a:t>de fonctionnement</a:t>
            </a:r>
            <a:r>
              <a:rPr lang="fr-FR" dirty="0"/>
              <a:t> (Amélioration du fonctionnement)</a:t>
            </a:r>
            <a:endParaRPr lang="fr-FR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6877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Au niveau individuel :</a:t>
            </a:r>
          </a:p>
          <a:p>
            <a:r>
              <a:rPr lang="fr-FR" dirty="0"/>
              <a:t>L’objectif de </a:t>
            </a:r>
            <a:r>
              <a:rPr lang="fr-FR" b="1" dirty="0"/>
              <a:t>production </a:t>
            </a:r>
            <a:r>
              <a:rPr lang="fr-FR" dirty="0"/>
              <a:t>: </a:t>
            </a:r>
            <a:r>
              <a:rPr lang="fr-FR" i="1" dirty="0"/>
              <a:t>Ex : réaliser un CA de 1000 000 </a:t>
            </a:r>
            <a:r>
              <a:rPr lang="fr-FR" i="1" dirty="0" err="1"/>
              <a:t>Dhs</a:t>
            </a:r>
            <a:r>
              <a:rPr lang="fr-FR" i="1" dirty="0"/>
              <a:t> par an pour un vendeur.</a:t>
            </a:r>
            <a:endParaRPr lang="fr-FR" dirty="0"/>
          </a:p>
          <a:p>
            <a:r>
              <a:rPr lang="fr-FR" dirty="0"/>
              <a:t>L’objectif </a:t>
            </a:r>
            <a:r>
              <a:rPr lang="fr-FR" b="1" dirty="0"/>
              <a:t>opérationnel</a:t>
            </a:r>
            <a:r>
              <a:rPr lang="fr-FR" dirty="0"/>
              <a:t> : Il s’exprime en termes d’opérations à effectuer (mesure l’effort)</a:t>
            </a:r>
          </a:p>
          <a:p>
            <a:r>
              <a:rPr lang="fr-FR" dirty="0"/>
              <a:t>L’objectif de </a:t>
            </a:r>
            <a:r>
              <a:rPr lang="fr-FR" b="1" dirty="0"/>
              <a:t>progrès</a:t>
            </a:r>
            <a:r>
              <a:rPr lang="fr-FR" dirty="0"/>
              <a:t> : porte sur les compétences, savoir faire etc. </a:t>
            </a:r>
          </a:p>
          <a:p>
            <a:pPr marL="0" indent="0">
              <a:buNone/>
            </a:pPr>
            <a:r>
              <a:rPr lang="fr-FR" i="1" dirty="0"/>
              <a:t>Ex : améliorer ses capacités de négociation et de concrétisation en prospection.</a:t>
            </a:r>
            <a:endParaRPr lang="fr-FR" b="1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9353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indicateurs de mesure de l’objectif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i="1" dirty="0"/>
              <a:t> </a:t>
            </a:r>
          </a:p>
          <a:p>
            <a:pPr marL="0" indent="0" algn="ctr">
              <a:buNone/>
            </a:pPr>
            <a:r>
              <a:rPr lang="fr-FR" i="1" dirty="0"/>
              <a:t>« Un indicateur est une information quantitative portant sur la mesure d’une production, d’une réalisation ou reflétant l’état de fonctionnement d’une unité ».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63945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Deux types d’indicateurs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Les indicateurs de </a:t>
            </a:r>
            <a:r>
              <a:rPr lang="fr-FR" b="1" dirty="0"/>
              <a:t>résultats</a:t>
            </a:r>
            <a:r>
              <a:rPr lang="fr-FR" dirty="0"/>
              <a:t> : données quantitatives permettant de mesurer une progression vers l’atteinte d’un objectif.</a:t>
            </a:r>
          </a:p>
          <a:p>
            <a:pPr lvl="0"/>
            <a:r>
              <a:rPr lang="fr-FR" dirty="0"/>
              <a:t>Les indicateurs de</a:t>
            </a:r>
            <a:r>
              <a:rPr lang="fr-FR" b="1" dirty="0"/>
              <a:t> réalisation </a:t>
            </a:r>
            <a:r>
              <a:rPr lang="fr-FR" dirty="0"/>
              <a:t>: données mesurables permettant d’obtenir une information sur la réalisation des actions mises en œuvre concrètement afin d’atteindre un objectif.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17213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4 catégories d’indicateurs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- </a:t>
            </a:r>
            <a:r>
              <a:rPr lang="fr-FR" b="1" dirty="0"/>
              <a:t>Quantité</a:t>
            </a:r>
            <a:r>
              <a:rPr lang="fr-FR" dirty="0"/>
              <a:t> : le nombre  de pièces fraisées, les quantités consommées, le nombre d’appels téléphoniques…</a:t>
            </a:r>
          </a:p>
          <a:p>
            <a:r>
              <a:rPr lang="fr-FR" dirty="0"/>
              <a:t>- </a:t>
            </a:r>
            <a:r>
              <a:rPr lang="fr-FR" b="1" dirty="0"/>
              <a:t>Qualité</a:t>
            </a:r>
            <a:r>
              <a:rPr lang="fr-FR" dirty="0"/>
              <a:t> : le nombre  de pièces rebutées, le nb de réclamations, l’indice de satisfaction…</a:t>
            </a:r>
          </a:p>
          <a:p>
            <a:r>
              <a:rPr lang="fr-FR" dirty="0"/>
              <a:t>- </a:t>
            </a:r>
            <a:r>
              <a:rPr lang="fr-FR" b="1" dirty="0"/>
              <a:t>Délai</a:t>
            </a:r>
            <a:r>
              <a:rPr lang="fr-FR" dirty="0"/>
              <a:t> : Durée d’un appel, Délai de réponse, temps de traitement…</a:t>
            </a:r>
          </a:p>
          <a:p>
            <a:r>
              <a:rPr lang="fr-FR" dirty="0"/>
              <a:t>- </a:t>
            </a:r>
            <a:r>
              <a:rPr lang="fr-FR" b="1" dirty="0"/>
              <a:t>Coût</a:t>
            </a:r>
            <a:r>
              <a:rPr lang="fr-FR" dirty="0"/>
              <a:t> : le prix de revient moyen d’une opération, le coût des interventions de maintenance…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69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816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Fayol</a:t>
            </a:r>
            <a:br>
              <a:rPr lang="fr-FR" dirty="0"/>
            </a:br>
            <a:r>
              <a:rPr lang="fr-FR" dirty="0"/>
              <a:t>Les six activités de l’entreprise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fr-FR" dirty="0"/>
              <a:t>1) Les activités techniques : Production, fabrication, …</a:t>
            </a:r>
          </a:p>
          <a:p>
            <a:pPr marL="0" indent="0" fontAlgn="base">
              <a:buNone/>
            </a:pPr>
            <a:r>
              <a:rPr lang="fr-FR" dirty="0"/>
              <a:t>2) Les activités commerciales : Achat, Vente, échange</a:t>
            </a:r>
          </a:p>
          <a:p>
            <a:pPr marL="0" indent="0" fontAlgn="base">
              <a:buNone/>
            </a:pPr>
            <a:r>
              <a:rPr lang="fr-FR" dirty="0"/>
              <a:t>3) Les activités de sécurité : des biens et des personnes</a:t>
            </a:r>
          </a:p>
          <a:p>
            <a:pPr marL="0" indent="0" fontAlgn="base">
              <a:buNone/>
            </a:pPr>
            <a:r>
              <a:rPr lang="fr-FR" dirty="0"/>
              <a:t>4) Les activités financières : gestion des capitaux </a:t>
            </a:r>
          </a:p>
          <a:p>
            <a:pPr marL="0" indent="0" fontAlgn="base">
              <a:buNone/>
            </a:pPr>
            <a:r>
              <a:rPr lang="fr-FR" dirty="0"/>
              <a:t>5) Les activités de comptabilité : inventaire, bilan…</a:t>
            </a:r>
          </a:p>
          <a:p>
            <a:pPr marL="0" indent="0" algn="ctr" fontAlgn="base">
              <a:buNone/>
            </a:pPr>
            <a:r>
              <a:rPr lang="fr-FR" dirty="0"/>
              <a:t>6) Les activités administratives ou de direction : </a:t>
            </a:r>
            <a:r>
              <a:rPr lang="fr-FR" b="1" dirty="0"/>
              <a:t>prévoyance, organisation, commandement, coordination, contrôle.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49503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 et indicateur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nature de l’objectif fournit le type d’indicateur qui permet sa mesure. </a:t>
            </a:r>
            <a:r>
              <a:rPr lang="fr-FR" b="1" dirty="0"/>
              <a:t>L’indicateur qualifie l’objectif.</a:t>
            </a:r>
          </a:p>
          <a:p>
            <a:pPr marL="0" indent="0">
              <a:buNone/>
            </a:pPr>
            <a:r>
              <a:rPr lang="fr-FR" i="1" dirty="0"/>
              <a:t>Ex : pour un objectif de motivation on peut citer : taux d’absentéisme, congés maladie, journées de grève, demande de mutation…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81069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La détermination des indicateurs de mesure d’un objectif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Objectif </a:t>
            </a:r>
            <a:r>
              <a:rPr lang="fr-FR" i="1" dirty="0"/>
              <a:t>: augmenter de 3% la part de marché de l’unité commerciale sur les plus de 50 ans d’ici 1 an.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- Indicateur de résultat </a:t>
            </a:r>
            <a:r>
              <a:rPr lang="fr-FR" b="1" i="1" dirty="0"/>
              <a:t>: </a:t>
            </a:r>
            <a:r>
              <a:rPr lang="fr-FR" i="1" dirty="0"/>
              <a:t>nombre de nouveaux clients de plus de 50 ans.</a:t>
            </a:r>
            <a:endParaRPr lang="fr-FR" dirty="0"/>
          </a:p>
          <a:p>
            <a:pPr marL="0" indent="0">
              <a:buNone/>
            </a:pPr>
            <a:r>
              <a:rPr lang="fr-FR" b="1" i="1" dirty="0"/>
              <a:t>- Indicateur de réalisation </a:t>
            </a:r>
            <a:r>
              <a:rPr lang="fr-FR" i="1" dirty="0"/>
              <a:t>: nombre d’entretiens de prospection réalisés (300 par mois sur 10 mois pour un taux de concrétisation de 1 pour 3)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9122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 Les différents niveaux de décisions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Les décisions stratégiques : </a:t>
            </a:r>
          </a:p>
          <a:p>
            <a:pPr lvl="1"/>
            <a:r>
              <a:rPr lang="fr-FR" dirty="0"/>
              <a:t>prises au plus haut niveau de l’entreprise.</a:t>
            </a:r>
          </a:p>
          <a:p>
            <a:pPr lvl="1"/>
            <a:r>
              <a:rPr lang="fr-FR" dirty="0"/>
              <a:t>déterminent l’orientation générale de l’entreprise </a:t>
            </a:r>
          </a:p>
          <a:p>
            <a:pPr lvl="1"/>
            <a:r>
              <a:rPr lang="fr-FR" dirty="0"/>
              <a:t>sont exceptionnelles et s’inscrivent dans la longue durée.</a:t>
            </a:r>
          </a:p>
          <a:p>
            <a:pPr marL="457200" lvl="1" indent="0">
              <a:buNone/>
            </a:pPr>
            <a:r>
              <a:rPr lang="fr-FR" b="1" dirty="0"/>
              <a:t>Exemple : décisions de lancement de nouveaux produits.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b="1" dirty="0"/>
              <a:t>Les décisions tactiques : </a:t>
            </a:r>
          </a:p>
          <a:p>
            <a:pPr lvl="1"/>
            <a:r>
              <a:rPr lang="fr-FR" dirty="0"/>
              <a:t>Prises par l’encadrement</a:t>
            </a:r>
          </a:p>
          <a:p>
            <a:pPr lvl="1"/>
            <a:r>
              <a:rPr lang="fr-FR" dirty="0"/>
              <a:t>Attribuent les moyens nécessaires aux différentes fonctions pour atteindre leurs objectifs </a:t>
            </a:r>
          </a:p>
          <a:p>
            <a:pPr lvl="1"/>
            <a:r>
              <a:rPr lang="fr-FR" dirty="0"/>
              <a:t>Font partie du choix stratégique initial. </a:t>
            </a:r>
          </a:p>
          <a:p>
            <a:pPr marL="457200" lvl="1" indent="0">
              <a:buNone/>
            </a:pPr>
            <a:r>
              <a:rPr lang="fr-FR" b="1" dirty="0"/>
              <a:t>Exemple : révision d’une politique de prix ou de la sélection d’un canal de distribution …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Les décisions opérationnelles : </a:t>
            </a:r>
          </a:p>
          <a:p>
            <a:pPr lvl="1"/>
            <a:r>
              <a:rPr lang="fr-FR" dirty="0"/>
              <a:t>Relatives à la gestion courante. </a:t>
            </a:r>
          </a:p>
          <a:p>
            <a:pPr lvl="1"/>
            <a:r>
              <a:rPr lang="fr-FR" dirty="0"/>
              <a:t>Elles ne sont jamais vitales pour l’avenir de l’entreprise. </a:t>
            </a:r>
          </a:p>
          <a:p>
            <a:pPr lvl="1"/>
            <a:r>
              <a:rPr lang="fr-FR" dirty="0"/>
              <a:t>assurent au jour le jour le fonctionnement régulier de l’organisation. </a:t>
            </a:r>
          </a:p>
          <a:p>
            <a:pPr marL="457200" lvl="1" indent="0">
              <a:buNone/>
            </a:pPr>
            <a:r>
              <a:rPr lang="fr-FR" b="1" dirty="0"/>
              <a:t>Exemple : passer des commandes à des fournisseurs, livrer un client, payer une facture…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1751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endParaRPr lang="fr-FR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999858"/>
              </p:ext>
            </p:extLst>
          </p:nvPr>
        </p:nvGraphicFramePr>
        <p:xfrm>
          <a:off x="323528" y="65088"/>
          <a:ext cx="8532440" cy="6801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56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3749">
                <a:tc>
                  <a:txBody>
                    <a:bodyPr/>
                    <a:lstStyle/>
                    <a:p>
                      <a:pPr marR="1460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 dirty="0">
                          <a:effectLst/>
                        </a:rPr>
                        <a:t>Caractéristiques des décisions </a:t>
                      </a:r>
                      <a:endParaRPr lang="fr-F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Décisions stratégiques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9850" algn="l"/>
                          <a:tab pos="1179830" algn="l"/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Décisions administratives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69035" algn="l"/>
                          <a:tab pos="1348740" algn="l"/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Décisions opérationnelles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367"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 dirty="0">
                          <a:effectLst/>
                        </a:rPr>
                        <a:t>Horizon temporel </a:t>
                      </a:r>
                      <a:endParaRPr lang="fr-F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Long terme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 dirty="0">
                          <a:effectLst/>
                        </a:rPr>
                        <a:t>Moyen terme </a:t>
                      </a:r>
                      <a:endParaRPr lang="fr-F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Court terme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531"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Fréquence et degré de répétitivité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 dirty="0">
                          <a:effectLst/>
                        </a:rPr>
                        <a:t>Décisions uniques </a:t>
                      </a:r>
                      <a:endParaRPr lang="fr-F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Fréquence faible, décisions peu répétitives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Décisions très nombreuses et répétitives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3809"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Degré d’incertitude de l’information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Très élevé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Elevé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18820" algn="l"/>
                          <a:tab pos="6301105" algn="l"/>
                        </a:tabLst>
                      </a:pPr>
                      <a:r>
                        <a:rPr lang="fr-FR" sz="1800" b="1" dirty="0">
                          <a:effectLst/>
                        </a:rPr>
                        <a:t>Faible</a:t>
                      </a:r>
                      <a:endParaRPr lang="fr-F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367"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Degré de réversibilité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Quasi nul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Faible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1105" algn="l"/>
                        </a:tabLst>
                      </a:pPr>
                      <a:r>
                        <a:rPr lang="fr-FR" sz="1800" b="1">
                          <a:effectLst/>
                        </a:rPr>
                        <a:t>Elevé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6531"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Niveau de décision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Direction générale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Directions fonctionnelles et opérationnelles </a:t>
                      </a:r>
                      <a:endParaRPr lang="fr-F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tc>
                  <a:txBody>
                    <a:bodyPr/>
                    <a:lstStyle/>
                    <a:p>
                      <a:pPr marR="269875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Décisions décentralisées (fonctions, service) </a:t>
                      </a:r>
                      <a:endParaRPr lang="fr-F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28" marR="84328" marT="42164" marB="4216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5759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 processus d’organisation.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Les problèmes d'organisation sont complexes et délicats, car ils interfèrent toujours avec des problèmes humains.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Les choix stratégiques d'organisation portent sur deux niveaux : </a:t>
            </a:r>
          </a:p>
          <a:p>
            <a:pPr lvl="1"/>
            <a:r>
              <a:rPr lang="fr-FR" dirty="0"/>
              <a:t>La place accordée à la structure globale. </a:t>
            </a:r>
          </a:p>
          <a:p>
            <a:pPr lvl="1"/>
            <a:r>
              <a:rPr lang="fr-FR" dirty="0"/>
              <a:t>L'aménagement interne de chaque direction,  service, bureau ou équipe.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63552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r>
              <a:rPr lang="fr-FR" b="1" dirty="0"/>
              <a:t>Le type d'organisation est déterminé par la structure adoptée par l'entreprise.</a:t>
            </a:r>
          </a:p>
          <a:p>
            <a:endParaRPr lang="fr-FR" b="1" dirty="0"/>
          </a:p>
          <a:p>
            <a:r>
              <a:rPr lang="fr-FR" b="1" dirty="0"/>
              <a:t>La structure est dépendante de :</a:t>
            </a:r>
          </a:p>
          <a:p>
            <a:pPr lvl="1"/>
            <a:r>
              <a:rPr lang="fr-FR" dirty="0"/>
              <a:t>La taille de la firme</a:t>
            </a:r>
          </a:p>
          <a:p>
            <a:pPr lvl="1"/>
            <a:r>
              <a:rPr lang="fr-FR" dirty="0"/>
              <a:t>Sa concentration géographique ; </a:t>
            </a:r>
          </a:p>
          <a:p>
            <a:pPr lvl="1"/>
            <a:r>
              <a:rPr lang="fr-FR" dirty="0"/>
              <a:t>La nature et la répartition de ses activités ; </a:t>
            </a:r>
          </a:p>
          <a:p>
            <a:pPr lvl="1"/>
            <a:r>
              <a:rPr lang="fr-FR" dirty="0"/>
              <a:t>Le nombre de niveaux hiérarchiques ;</a:t>
            </a:r>
          </a:p>
          <a:p>
            <a:pPr lvl="1"/>
            <a:r>
              <a:rPr lang="fr-FR" dirty="0"/>
              <a:t>Le système de communication ;</a:t>
            </a:r>
          </a:p>
          <a:p>
            <a:pPr lvl="1"/>
            <a:r>
              <a:rPr lang="fr-FR" dirty="0"/>
              <a:t>La personnalité des dirigeants. </a:t>
            </a:r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90936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Le choix de la structure résulte d’un </a:t>
            </a:r>
            <a:r>
              <a:rPr lang="fr-FR" b="1" dirty="0"/>
              <a:t>compromis</a:t>
            </a:r>
            <a:r>
              <a:rPr lang="fr-FR" dirty="0"/>
              <a:t> entre :</a:t>
            </a:r>
          </a:p>
          <a:p>
            <a:pPr lvl="0"/>
            <a:r>
              <a:rPr lang="fr-FR" dirty="0"/>
              <a:t>stabilité et adaptabilité ;</a:t>
            </a:r>
            <a:endParaRPr lang="fr-FR" sz="3600" dirty="0"/>
          </a:p>
          <a:p>
            <a:pPr lvl="0"/>
            <a:r>
              <a:rPr lang="fr-FR" dirty="0"/>
              <a:t>spécialisation et coordination ;</a:t>
            </a:r>
            <a:endParaRPr lang="fr-FR" sz="3600" dirty="0"/>
          </a:p>
          <a:p>
            <a:pPr lvl="0"/>
            <a:r>
              <a:rPr lang="fr-FR" dirty="0"/>
              <a:t>efficacité et coût... </a:t>
            </a:r>
            <a:endParaRPr lang="fr-FR" sz="3600" dirty="0"/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1350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principes fondamentaux de l’organisation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bases du comportement humain </a:t>
            </a:r>
          </a:p>
          <a:p>
            <a:endParaRPr lang="fr-FR" dirty="0"/>
          </a:p>
          <a:p>
            <a:r>
              <a:rPr lang="fr-FR" dirty="0"/>
              <a:t>L’interaction entre structure et procédure </a:t>
            </a:r>
          </a:p>
          <a:p>
            <a:endParaRPr lang="fr-FR" dirty="0"/>
          </a:p>
          <a:p>
            <a:r>
              <a:rPr lang="fr-FR" dirty="0"/>
              <a:t>Interdépendance dans l’exécution de la tâche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39649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I- </a:t>
            </a:r>
            <a:br>
              <a:rPr lang="fr-FR" dirty="0"/>
            </a:br>
            <a:r>
              <a:rPr lang="fr-FR" dirty="0"/>
              <a:t>Les bases du comportement humain 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Chaque individu est différent d’un autre.</a:t>
            </a:r>
          </a:p>
          <a:p>
            <a:endParaRPr lang="fr-FR" dirty="0"/>
          </a:p>
          <a:p>
            <a:r>
              <a:rPr lang="fr-FR" dirty="0"/>
              <a:t>La différence entre les individus fait que </a:t>
            </a:r>
            <a:r>
              <a:rPr lang="fr-FR" b="1" i="1" dirty="0"/>
              <a:t>les managers peuvent obtenir de meilleurs résultats de la part de leurs employés en les traitant comme des individus.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0016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 comportement de l’individu est dû à des facteurs internes : motivations, perception, attitudes, système de rémunération, structure de l’organisation…  </a:t>
            </a:r>
          </a:p>
          <a:p>
            <a:r>
              <a:rPr lang="fr-FR" dirty="0"/>
              <a:t>Le comportement individuel dépend de l’interaction entre les caractéristiques personnelles de la personne et la situation dans laquelle elle se trouve. (gestion contingente.)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79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05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fontAlgn="base"/>
            <a:r>
              <a:rPr lang="fr-FR" u="sng" dirty="0"/>
              <a:t>Les 14 principes d’Henri Fayol </a:t>
            </a:r>
            <a:r>
              <a:rPr lang="fr-FR" dirty="0"/>
              <a:t>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>
            <a:noAutofit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Division du travail : </a:t>
            </a:r>
            <a:r>
              <a:rPr lang="fr-FR" sz="2000" dirty="0"/>
              <a:t>La spécialisation du travailleur permet d’augmenter son expérience et sa productivité.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Autorité et responsabilité 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Discipline : obéissance, tenue …</a:t>
            </a:r>
            <a:endParaRPr lang="fr-FR" sz="2000" dirty="0"/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Unité de commandement : </a:t>
            </a:r>
            <a:r>
              <a:rPr lang="fr-FR" sz="2000" dirty="0"/>
              <a:t>un seul chef.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Unité de direction :</a:t>
            </a:r>
            <a:r>
              <a:rPr lang="fr-FR" sz="2000" dirty="0"/>
              <a:t> un même but.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Subordination de l’intérêt individuel à l’intérêt général </a:t>
            </a:r>
            <a:endParaRPr lang="fr-FR" sz="2000" dirty="0"/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Rémunération équitable : </a:t>
            </a:r>
            <a:r>
              <a:rPr lang="fr-FR" sz="2000" dirty="0"/>
              <a:t>proportionnelle aux efforts.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Degré de décentralisation : pour Fayol dépend de l’activité</a:t>
            </a:r>
            <a:endParaRPr lang="fr-FR" sz="2000" dirty="0"/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Hiérarchie </a:t>
            </a:r>
            <a:endParaRPr lang="fr-FR" sz="2000" dirty="0"/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Ordre </a:t>
            </a:r>
            <a:r>
              <a:rPr lang="fr-FR" sz="2000" dirty="0"/>
              <a:t>= une place pour chaque personne, et chaque personne à sa place. 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Equité : c’est </a:t>
            </a:r>
            <a:r>
              <a:rPr lang="fr-FR" sz="2000" dirty="0"/>
              <a:t>la justice complétée par la bienveillance.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Stabilité d’emploi ou du personnel </a:t>
            </a:r>
            <a:endParaRPr lang="fr-FR" sz="2000" dirty="0"/>
          </a:p>
          <a:p>
            <a:pPr marL="514350" indent="-514350" fontAlgn="base">
              <a:buFont typeface="+mj-lt"/>
              <a:buAutoNum type="arabicPeriod"/>
            </a:pPr>
            <a:r>
              <a:rPr lang="fr-FR" sz="2000" b="1" dirty="0"/>
              <a:t>Initiative :</a:t>
            </a:r>
            <a:r>
              <a:rPr lang="fr-FR" sz="2000" dirty="0"/>
              <a:t> C’est liberté de proposer et celle d’exécuter.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000" b="1" dirty="0"/>
              <a:t>Union du personnel </a:t>
            </a:r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13136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II-</a:t>
            </a:r>
            <a:br>
              <a:rPr lang="fr-FR" dirty="0"/>
            </a:br>
            <a:r>
              <a:rPr lang="fr-FR" dirty="0"/>
              <a:t>L’interaction entre structure et procédure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/>
              <a:t>la structure de l’organisation est la manière dont le personnel est regroupé.</a:t>
            </a:r>
          </a:p>
          <a:p>
            <a:endParaRPr lang="fr-FR" dirty="0"/>
          </a:p>
          <a:p>
            <a:r>
              <a:rPr lang="fr-FR" dirty="0"/>
              <a:t>La procédure c’est la manière dont sont effectuées les tâches accomplies par l’organisation (</a:t>
            </a:r>
            <a:r>
              <a:rPr lang="fr-FR" b="1" dirty="0"/>
              <a:t>prise de décision, mode de direction, communication, motivation et manières de résoudre les conflits)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2016-/2017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65755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comportement organisationnel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/>
              <a:t>Le comportement organisationnel agit aussi bien sur la structure que sur les procédures.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85599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cinq composantes du comportement organisationnel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fr-FR" b="1" dirty="0"/>
              <a:t>Les mécanismes individuels</a:t>
            </a:r>
            <a:r>
              <a:rPr lang="fr-FR" dirty="0"/>
              <a:t> : personnalité, attitudes, perception, attributions, style des managers dans la résolution des problèmes, apprentissage, motivation dans le travail.</a:t>
            </a:r>
          </a:p>
          <a:p>
            <a:endParaRPr lang="fr-FR" dirty="0"/>
          </a:p>
          <a:p>
            <a:pPr lvl="0"/>
            <a:r>
              <a:rPr lang="fr-FR" b="1" dirty="0"/>
              <a:t>Les</a:t>
            </a:r>
            <a:r>
              <a:rPr lang="fr-FR" dirty="0"/>
              <a:t> </a:t>
            </a:r>
            <a:r>
              <a:rPr lang="fr-FR" b="1" dirty="0"/>
              <a:t>mécanismes</a:t>
            </a:r>
            <a:r>
              <a:rPr lang="fr-FR" dirty="0"/>
              <a:t> </a:t>
            </a:r>
            <a:r>
              <a:rPr lang="fr-FR" b="1" dirty="0"/>
              <a:t>interpersonnel et de groupe</a:t>
            </a:r>
            <a:r>
              <a:rPr lang="fr-FR" dirty="0"/>
              <a:t> : communication interpersonnelle,  dynamique des groupes.</a:t>
            </a:r>
          </a:p>
          <a:p>
            <a:endParaRPr lang="fr-FR" dirty="0"/>
          </a:p>
          <a:p>
            <a:pPr lvl="0"/>
            <a:r>
              <a:rPr lang="fr-FR" b="1" dirty="0"/>
              <a:t>Les</a:t>
            </a:r>
            <a:r>
              <a:rPr lang="fr-FR" dirty="0"/>
              <a:t> </a:t>
            </a:r>
            <a:r>
              <a:rPr lang="fr-FR" b="1" dirty="0"/>
              <a:t>mécanismes</a:t>
            </a:r>
            <a:r>
              <a:rPr lang="fr-FR" dirty="0"/>
              <a:t> </a:t>
            </a:r>
            <a:r>
              <a:rPr lang="fr-FR" b="1" dirty="0"/>
              <a:t>organisationnels</a:t>
            </a:r>
            <a:r>
              <a:rPr lang="fr-FR" dirty="0"/>
              <a:t> : culture d’entreprise, système de définition des postes, les référentiels de compétences.</a:t>
            </a:r>
          </a:p>
          <a:p>
            <a:endParaRPr lang="fr-FR" dirty="0"/>
          </a:p>
          <a:p>
            <a:pPr lvl="0"/>
            <a:r>
              <a:rPr lang="fr-FR" b="1" dirty="0"/>
              <a:t>L’interaction des mécanismes individuels, collectifs et organisationnels</a:t>
            </a:r>
            <a:r>
              <a:rPr lang="fr-FR" dirty="0"/>
              <a:t>.  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lvl="0"/>
            <a:r>
              <a:rPr lang="fr-FR" b="1" dirty="0"/>
              <a:t>Le changement individuel et organisationnel</a:t>
            </a:r>
            <a:r>
              <a:rPr lang="fr-FR" dirty="0"/>
              <a:t> : stratégie de carrière, nature du changement organisationnel planifié.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24293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Autofit/>
          </a:bodyPr>
          <a:lstStyle/>
          <a:p>
            <a:br>
              <a:rPr lang="fr-FR" sz="3200" b="1" dirty="0"/>
            </a:br>
            <a:r>
              <a:rPr lang="fr-FR" sz="3200" b="1" dirty="0"/>
              <a:t>III- Types d’interdépendances dans l’exécution de la tâche</a:t>
            </a:r>
            <a:br>
              <a:rPr lang="fr-FR" sz="3200" b="1" dirty="0"/>
            </a:b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80120"/>
            <a:ext cx="8435280" cy="5069160"/>
          </a:xfrm>
        </p:spPr>
        <p:txBody>
          <a:bodyPr>
            <a:noAutofit/>
          </a:bodyPr>
          <a:lstStyle/>
          <a:p>
            <a:r>
              <a:rPr lang="fr-FR" sz="2400" b="1" dirty="0"/>
              <a:t>1- Interdépendance d’équipe</a:t>
            </a:r>
            <a:r>
              <a:rPr lang="fr-FR" sz="2400" dirty="0"/>
              <a:t> : chaque département est autonome. Exemple : les pôles, directions, départements, de l’O.N.A. n’entretiennent pas entre eux des rapports quotidiens pour les prises de décisions</a:t>
            </a:r>
          </a:p>
          <a:p>
            <a:pPr marL="457200" lvl="1" indent="0">
              <a:buNone/>
            </a:pPr>
            <a:r>
              <a:rPr lang="fr-FR" sz="2400" b="1" dirty="0"/>
              <a:t>2- interdépendance séquentielle</a:t>
            </a:r>
            <a:r>
              <a:rPr lang="fr-FR" sz="2400" dirty="0"/>
              <a:t> : chaque entreprise gère ses processus selon une suite logique et définie au préalable : </a:t>
            </a:r>
          </a:p>
          <a:p>
            <a:pPr marL="457200" lvl="1" indent="0">
              <a:buNone/>
            </a:pPr>
            <a:r>
              <a:rPr lang="fr-FR" sz="2400" dirty="0"/>
              <a:t>- D’approvisionnement ;</a:t>
            </a:r>
          </a:p>
          <a:p>
            <a:pPr marL="457200" lvl="1" indent="0">
              <a:buNone/>
            </a:pPr>
            <a:r>
              <a:rPr lang="fr-FR" sz="2400" dirty="0"/>
              <a:t>- De production ;</a:t>
            </a:r>
          </a:p>
          <a:p>
            <a:pPr marL="457200" lvl="1" indent="0">
              <a:buNone/>
            </a:pPr>
            <a:r>
              <a:rPr lang="fr-FR" sz="2400" dirty="0"/>
              <a:t>- De commercialisation ;</a:t>
            </a:r>
          </a:p>
          <a:p>
            <a:pPr marL="457200" lvl="1" indent="0">
              <a:buNone/>
            </a:pPr>
            <a:r>
              <a:rPr lang="fr-FR" sz="2400" dirty="0"/>
              <a:t>- De financement ; </a:t>
            </a:r>
          </a:p>
          <a:p>
            <a:pPr lvl="1">
              <a:buFontTx/>
              <a:buChar char="-"/>
            </a:pPr>
            <a:r>
              <a:rPr lang="fr-FR" sz="2400" dirty="0"/>
              <a:t>De gestion des ressources humaines.</a:t>
            </a:r>
          </a:p>
          <a:p>
            <a:pPr marL="457200" lvl="1" indent="0">
              <a:buNone/>
            </a:pPr>
            <a:r>
              <a:rPr lang="fr-FR" sz="2400" b="1" dirty="0"/>
              <a:t>3- Interdépendance réciproque </a:t>
            </a:r>
            <a:r>
              <a:rPr lang="fr-FR" sz="2400" dirty="0"/>
              <a:t>:  flux complémentaires du travail. Exemple : dans un restaurant, personnel de salle et personnel de cuisine.</a:t>
            </a:r>
          </a:p>
          <a:p>
            <a:pPr marL="457200" lvl="1" indent="0">
              <a:buNone/>
            </a:pPr>
            <a:r>
              <a:rPr lang="fr-FR" sz="2400" dirty="0"/>
              <a:t> </a:t>
            </a:r>
          </a:p>
          <a:p>
            <a:pPr lvl="1">
              <a:buFontTx/>
              <a:buChar char="-"/>
            </a:pPr>
            <a:endParaRPr lang="fr-FR" sz="2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33179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 système de contrôle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Trois aspects :</a:t>
            </a:r>
          </a:p>
          <a:p>
            <a:endParaRPr lang="fr-FR" dirty="0"/>
          </a:p>
          <a:p>
            <a:pPr lvl="0"/>
            <a:r>
              <a:rPr lang="fr-FR" dirty="0"/>
              <a:t>Le contrôle de la </a:t>
            </a:r>
            <a:r>
              <a:rPr lang="fr-FR" b="1" dirty="0"/>
              <a:t>performance du plan</a:t>
            </a:r>
            <a:r>
              <a:rPr lang="fr-FR" dirty="0"/>
              <a:t>-lui-même : voir si les objectifs et les cibles se réalisent  tels que définis au plan </a:t>
            </a:r>
          </a:p>
          <a:p>
            <a:pPr lvl="0"/>
            <a:r>
              <a:rPr lang="fr-FR" dirty="0"/>
              <a:t>Le contrôle du </a:t>
            </a:r>
            <a:r>
              <a:rPr lang="fr-FR" b="1" dirty="0"/>
              <a:t>rendement des opérations</a:t>
            </a:r>
            <a:r>
              <a:rPr lang="fr-FR" dirty="0"/>
              <a:t>: s'assurer que les opérations d'une entreprise sont rentables  </a:t>
            </a:r>
          </a:p>
          <a:p>
            <a:pPr lvl="0"/>
            <a:r>
              <a:rPr lang="fr-FR" dirty="0"/>
              <a:t>Le contrôle </a:t>
            </a:r>
            <a:r>
              <a:rPr lang="fr-FR" b="1" dirty="0"/>
              <a:t>stratégique</a:t>
            </a:r>
            <a:r>
              <a:rPr lang="fr-FR" dirty="0"/>
              <a:t> ou la </a:t>
            </a:r>
            <a:r>
              <a:rPr lang="fr-FR" b="1" dirty="0"/>
              <a:t>vérification</a:t>
            </a:r>
            <a:r>
              <a:rPr lang="fr-FR" dirty="0"/>
              <a:t> : vérifier si l'organisation fait les bonnes choses sur le plan des objectifs, des stratégies et des programmes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64393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Les quatre principes de la vérification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2" indent="-342900"/>
            <a:r>
              <a:rPr lang="fr-FR" sz="2800" dirty="0"/>
              <a:t>La vérification  doit être </a:t>
            </a:r>
            <a:r>
              <a:rPr lang="fr-FR" sz="2800" b="1" dirty="0"/>
              <a:t>périodique. </a:t>
            </a:r>
            <a:endParaRPr lang="fr-FR" sz="2800" dirty="0"/>
          </a:p>
          <a:p>
            <a:pPr marL="342900" lvl="2" indent="-342900"/>
            <a:endParaRPr lang="fr-FR" sz="2800" dirty="0"/>
          </a:p>
          <a:p>
            <a:pPr marL="342900" lvl="2" indent="-342900"/>
            <a:r>
              <a:rPr lang="fr-FR" sz="2800" dirty="0"/>
              <a:t>La vérification  doit être </a:t>
            </a:r>
            <a:r>
              <a:rPr lang="fr-FR" sz="2800" b="1" dirty="0"/>
              <a:t>complète</a:t>
            </a:r>
            <a:r>
              <a:rPr lang="fr-FR" sz="2800" dirty="0"/>
              <a:t>.</a:t>
            </a:r>
          </a:p>
          <a:p>
            <a:pPr marL="342900" lvl="2" indent="-342900"/>
            <a:endParaRPr lang="fr-FR" sz="2800" dirty="0"/>
          </a:p>
          <a:p>
            <a:pPr marL="342900" lvl="2" indent="-342900"/>
            <a:r>
              <a:rPr lang="fr-FR" sz="2800" dirty="0"/>
              <a:t>La vérification doit être </a:t>
            </a:r>
            <a:r>
              <a:rPr lang="fr-FR" sz="2800" b="1" dirty="0"/>
              <a:t>systématique.</a:t>
            </a:r>
            <a:r>
              <a:rPr lang="fr-FR" sz="2800" dirty="0"/>
              <a:t> </a:t>
            </a:r>
          </a:p>
          <a:p>
            <a:pPr marL="342900" lvl="2" indent="-342900"/>
            <a:endParaRPr lang="fr-FR" sz="2800" dirty="0"/>
          </a:p>
          <a:p>
            <a:pPr marL="342900" lvl="2" indent="-342900"/>
            <a:r>
              <a:rPr lang="fr-FR" sz="2800" dirty="0"/>
              <a:t>La vérification  doit </a:t>
            </a:r>
            <a:r>
              <a:rPr lang="fr-FR" sz="2800" b="1" dirty="0"/>
              <a:t>être faite par une personne ou un organisme indépendant</a:t>
            </a:r>
            <a:r>
              <a:rPr lang="fr-FR" sz="2800" dirty="0"/>
              <a:t>. </a:t>
            </a:r>
          </a:p>
          <a:p>
            <a:pPr marL="0" lvl="2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26262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 leadership : définition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Pouvoir d’exercer une </a:t>
            </a:r>
            <a:r>
              <a:rPr lang="fr-FR" b="1" dirty="0"/>
              <a:t>influence</a:t>
            </a:r>
            <a:r>
              <a:rPr lang="fr-FR" dirty="0"/>
              <a:t> sur d’autres individus pour </a:t>
            </a:r>
            <a:r>
              <a:rPr lang="fr-FR" b="1" dirty="0"/>
              <a:t>atteindre un objectif</a:t>
            </a:r>
            <a:r>
              <a:rPr lang="fr-FR" dirty="0"/>
              <a:t> spécifique, dans une situation donnée.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93650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Composantes principales de la personnalité du leader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Narcissisme, </a:t>
            </a:r>
          </a:p>
          <a:p>
            <a:endParaRPr lang="fr-FR" dirty="0"/>
          </a:p>
          <a:p>
            <a:r>
              <a:rPr lang="fr-FR" dirty="0"/>
              <a:t>Possession, </a:t>
            </a:r>
          </a:p>
          <a:p>
            <a:endParaRPr lang="fr-FR" dirty="0"/>
          </a:p>
          <a:p>
            <a:r>
              <a:rPr lang="fr-FR" dirty="0"/>
              <a:t>Séduction </a:t>
            </a:r>
          </a:p>
          <a:p>
            <a:endParaRPr lang="fr-FR" dirty="0"/>
          </a:p>
          <a:p>
            <a:r>
              <a:rPr lang="fr-FR" dirty="0"/>
              <a:t>Sagesse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12121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Différence entre gestionnaire et leader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Un gestionnaire a des capacités pour l’administration</a:t>
            </a:r>
          </a:p>
          <a:p>
            <a:endParaRPr lang="fr-FR" dirty="0"/>
          </a:p>
          <a:p>
            <a:r>
              <a:rPr lang="fr-FR" dirty="0"/>
              <a:t>Un leader a des capacités pour guider, influencer, inspirer, mener un groupe.</a:t>
            </a:r>
          </a:p>
          <a:p>
            <a:endParaRPr lang="fr-FR" dirty="0"/>
          </a:p>
          <a:p>
            <a:r>
              <a:rPr lang="fr-FR" dirty="0"/>
              <a:t>Un gestionnaire n’est pas forcément leader. Un bon gestionnaire peut l’être.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37465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Compétences courantes des leaders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vision, </a:t>
            </a:r>
          </a:p>
          <a:p>
            <a:r>
              <a:rPr lang="fr-FR" dirty="0"/>
              <a:t>la stratégie, </a:t>
            </a:r>
          </a:p>
          <a:p>
            <a:r>
              <a:rPr lang="fr-FR" dirty="0"/>
              <a:t>la persuasion, </a:t>
            </a:r>
          </a:p>
          <a:p>
            <a:r>
              <a:rPr lang="fr-FR" dirty="0"/>
              <a:t>la communication, </a:t>
            </a:r>
          </a:p>
          <a:p>
            <a:r>
              <a:rPr lang="fr-FR" dirty="0"/>
              <a:t>la confiance </a:t>
            </a:r>
          </a:p>
          <a:p>
            <a:r>
              <a:rPr lang="fr-FR" dirty="0"/>
              <a:t>et l'éthique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89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204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cinq opérations de l’activité administrative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fontAlgn="base"/>
            <a:r>
              <a:rPr lang="fr-FR" sz="2800" b="1" dirty="0"/>
              <a:t>Prévoyance :</a:t>
            </a:r>
            <a:r>
              <a:rPr lang="fr-FR" sz="2800" dirty="0"/>
              <a:t> Préparer l’avenir par un programme d’action.</a:t>
            </a:r>
          </a:p>
          <a:p>
            <a:pPr lvl="0" fontAlgn="base"/>
            <a:r>
              <a:rPr lang="fr-FR" sz="2800" b="1" dirty="0"/>
              <a:t>Organisation :</a:t>
            </a:r>
            <a:r>
              <a:rPr lang="fr-FR" sz="2800" dirty="0"/>
              <a:t> Construire une structure pour le corps social. (organigramme =Tableau d’organisation)</a:t>
            </a:r>
          </a:p>
          <a:p>
            <a:pPr lvl="0" fontAlgn="base"/>
            <a:r>
              <a:rPr lang="fr-FR" sz="2800" b="1" dirty="0"/>
              <a:t>Commandement : </a:t>
            </a:r>
            <a:r>
              <a:rPr lang="fr-FR" sz="2800" dirty="0"/>
              <a:t>qualités personnelles </a:t>
            </a:r>
          </a:p>
          <a:p>
            <a:pPr lvl="0" fontAlgn="base"/>
            <a:r>
              <a:rPr lang="fr-FR" sz="2800" b="1" dirty="0"/>
              <a:t>Coordination : </a:t>
            </a:r>
            <a:r>
              <a:rPr lang="fr-FR" sz="2800" dirty="0"/>
              <a:t> </a:t>
            </a:r>
          </a:p>
          <a:p>
            <a:pPr marL="0" indent="0" fontAlgn="base">
              <a:buNone/>
            </a:pPr>
            <a:r>
              <a:rPr lang="fr-FR" sz="2800" b="1" dirty="0"/>
              <a:t>	- </a:t>
            </a:r>
            <a:r>
              <a:rPr lang="fr-FR" sz="2800" dirty="0"/>
              <a:t>La conférence hebdomadaire.</a:t>
            </a:r>
          </a:p>
          <a:p>
            <a:pPr marL="0" indent="0" fontAlgn="base">
              <a:buNone/>
            </a:pPr>
            <a:r>
              <a:rPr lang="fr-FR" sz="2800" dirty="0"/>
              <a:t>	- agents de liaison (état-major.)</a:t>
            </a:r>
          </a:p>
          <a:p>
            <a:pPr lvl="0" fontAlgn="base"/>
            <a:r>
              <a:rPr lang="fr-FR" sz="2800" b="1" dirty="0"/>
              <a:t>Contrôle:</a:t>
            </a:r>
            <a:endParaRPr lang="fr-FR" sz="2800" dirty="0"/>
          </a:p>
          <a:p>
            <a:endParaRPr lang="fr-FR" sz="2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17455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Le leadership selon </a:t>
            </a:r>
            <a:br>
              <a:rPr lang="fr-FR" b="1" dirty="0"/>
            </a:br>
            <a:r>
              <a:rPr lang="fr-FR" b="1" dirty="0"/>
              <a:t>BLAKE &amp; MOUTON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Représentation à deux dimensions du comportement du manager :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En abscisse, le </a:t>
            </a:r>
            <a:r>
              <a:rPr lang="fr-FR" i="1" dirty="0"/>
              <a:t>degré d'intérêt pour la </a:t>
            </a:r>
            <a:r>
              <a:rPr lang="fr-FR" b="1" i="1" dirty="0"/>
              <a:t>production</a:t>
            </a:r>
          </a:p>
          <a:p>
            <a:pPr>
              <a:buFontTx/>
              <a:buChar char="-"/>
            </a:pPr>
            <a:r>
              <a:rPr lang="fr-FR" dirty="0"/>
              <a:t>En ordonnées, le </a:t>
            </a:r>
            <a:r>
              <a:rPr lang="fr-FR" i="1" dirty="0"/>
              <a:t>degré d'intérêt pour les </a:t>
            </a:r>
            <a:r>
              <a:rPr lang="fr-FR" b="1" i="1" dirty="0"/>
              <a:t>relations</a:t>
            </a:r>
            <a:r>
              <a:rPr lang="fr-FR" dirty="0"/>
              <a:t>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45183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La </a:t>
            </a:r>
            <a:r>
              <a:rPr lang="fr-FR" b="1" i="1" dirty="0"/>
              <a:t>grille de management SELON </a:t>
            </a:r>
            <a:br>
              <a:rPr lang="fr-FR" b="1" i="1" dirty="0"/>
            </a:br>
            <a:r>
              <a:rPr lang="fr-FR" b="1" i="1" dirty="0"/>
              <a:t>BLAKE et MOUTON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91</a:t>
            </a:fld>
            <a:endParaRPr lang="fr-FR"/>
          </a:p>
        </p:txBody>
      </p:sp>
      <p:graphicFrame>
        <p:nvGraphicFramePr>
          <p:cNvPr id="7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351184"/>
              </p:ext>
            </p:extLst>
          </p:nvPr>
        </p:nvGraphicFramePr>
        <p:xfrm>
          <a:off x="2699792" y="2420888"/>
          <a:ext cx="3033424" cy="3316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301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1,9                                                                      9,9</a:t>
                      </a:r>
                      <a:endParaRPr lang="fr-FR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                                   5,5</a:t>
                      </a:r>
                      <a:endParaRPr lang="fr-FR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1,1                                                                    9,1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73132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La </a:t>
            </a:r>
            <a:r>
              <a:rPr lang="fr-FR" b="1" i="1" dirty="0"/>
              <a:t>grille de management SELON </a:t>
            </a:r>
            <a:br>
              <a:rPr lang="fr-FR" b="1" i="1" dirty="0"/>
            </a:br>
            <a:r>
              <a:rPr lang="fr-FR" b="1" i="1" dirty="0"/>
              <a:t>BLAKE et MOUTON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sz="1600" b="1" dirty="0"/>
              <a:t>                                                                           </a:t>
            </a:r>
            <a:endParaRPr lang="fr-FR" sz="1600" dirty="0"/>
          </a:p>
          <a:p>
            <a:r>
              <a:rPr lang="fr-FR" sz="1600" b="1" dirty="0"/>
              <a:t>Le style 9.1</a:t>
            </a:r>
            <a:r>
              <a:rPr lang="fr-FR" sz="1600" dirty="0"/>
              <a:t>: L'efficacité est atteinte grâce à des </a:t>
            </a:r>
            <a:r>
              <a:rPr lang="fr-FR" sz="1600" b="1" dirty="0"/>
              <a:t>conditions de travai</a:t>
            </a:r>
            <a:r>
              <a:rPr lang="fr-FR" sz="1600" dirty="0"/>
              <a:t>l qui tiennent compte au minimum des facteurs psychologiques.</a:t>
            </a:r>
          </a:p>
          <a:p>
            <a:pPr marL="0" indent="0">
              <a:buNone/>
            </a:pPr>
            <a:r>
              <a:rPr lang="fr-FR" sz="1600" dirty="0"/>
              <a:t> </a:t>
            </a:r>
          </a:p>
          <a:p>
            <a:r>
              <a:rPr lang="fr-FR" sz="1600" b="1" dirty="0"/>
              <a:t>Le style 9.9:</a:t>
            </a:r>
            <a:r>
              <a:rPr lang="fr-FR" sz="1600" dirty="0"/>
              <a:t> Le travail est accompli par des hommes et des femmes responsables, l'organisation règle l'interdépendance des différents départements reliés au même tronc commun : les rapports sont fondés sur la </a:t>
            </a:r>
            <a:r>
              <a:rPr lang="fr-FR" sz="1600" b="1" dirty="0"/>
              <a:t>confiance et le respect mutuels</a:t>
            </a:r>
            <a:r>
              <a:rPr lang="fr-FR" sz="1600" dirty="0"/>
              <a:t>.</a:t>
            </a:r>
          </a:p>
          <a:p>
            <a:pPr marL="0" indent="0">
              <a:buNone/>
            </a:pPr>
            <a:r>
              <a:rPr lang="fr-FR" sz="1600" dirty="0"/>
              <a:t>  </a:t>
            </a:r>
          </a:p>
          <a:p>
            <a:r>
              <a:rPr lang="fr-FR" sz="1600" b="1" dirty="0"/>
              <a:t>Le style 1.9</a:t>
            </a:r>
            <a:r>
              <a:rPr lang="fr-FR" sz="1600" dirty="0"/>
              <a:t>: c'est le management "</a:t>
            </a:r>
            <a:r>
              <a:rPr lang="fr-FR" sz="1600" b="1" dirty="0"/>
              <a:t>country club</a:t>
            </a:r>
            <a:r>
              <a:rPr lang="fr-FR" sz="1600" dirty="0"/>
              <a:t>". Une grande attention accordée aux besoins des collaborateurs dans le domaine des relations du travail.</a:t>
            </a:r>
          </a:p>
          <a:p>
            <a:pPr marL="0" indent="0">
              <a:buNone/>
            </a:pPr>
            <a:r>
              <a:rPr lang="fr-FR" sz="1600" dirty="0"/>
              <a:t> </a:t>
            </a:r>
          </a:p>
          <a:p>
            <a:r>
              <a:rPr lang="fr-FR" sz="1600" b="1" dirty="0"/>
              <a:t>Le style 5.5</a:t>
            </a:r>
            <a:r>
              <a:rPr lang="fr-FR" sz="1600" dirty="0"/>
              <a:t>: le management institutionnel. Grâce à une bonne organisation, des résultats intéressants peuvent être atteints en </a:t>
            </a:r>
            <a:r>
              <a:rPr lang="fr-FR" sz="1600" b="1" dirty="0"/>
              <a:t>équilibrant</a:t>
            </a:r>
            <a:r>
              <a:rPr lang="fr-FR" sz="1600" dirty="0"/>
              <a:t> les </a:t>
            </a:r>
            <a:r>
              <a:rPr lang="fr-FR" sz="1600" b="1" dirty="0"/>
              <a:t>impératifs de la production et le maintien du bon moral des collaborateurs</a:t>
            </a:r>
            <a:r>
              <a:rPr lang="fr-FR" sz="1600" dirty="0"/>
              <a:t>.</a:t>
            </a:r>
          </a:p>
          <a:p>
            <a:pPr marL="0" indent="0">
              <a:buNone/>
            </a:pPr>
            <a:r>
              <a:rPr lang="fr-FR" sz="1600" dirty="0"/>
              <a:t> </a:t>
            </a:r>
          </a:p>
          <a:p>
            <a:r>
              <a:rPr lang="fr-FR" sz="1600" b="1" dirty="0"/>
              <a:t>Le style 1.1</a:t>
            </a:r>
            <a:r>
              <a:rPr lang="fr-FR" sz="1600" dirty="0"/>
              <a:t>: le </a:t>
            </a:r>
            <a:r>
              <a:rPr lang="fr-FR" sz="1600" b="1" dirty="0"/>
              <a:t>management appauvri</a:t>
            </a:r>
            <a:r>
              <a:rPr lang="fr-FR" sz="1600" dirty="0"/>
              <a:t>. Un effort minimum pour effectuer le travail suffit pour maintenir l'adhésion du collaborateur de l'entreprise.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3224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Blake et Mouton considèrent le style 9.9 comme le plus efficace.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Il peut se compléter de temps à autre par les styles 9.1 ou 5.5 en tant que styles complémentaires.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0964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/>
              <a:t>Les styles de management et styles de communication</a:t>
            </a:r>
            <a:endParaRPr lang="fr-FR" sz="4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85100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7" name="Picture 4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-106026"/>
            <a:ext cx="7906509" cy="6964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67377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ORIENTATIONS BIBLIOGRAPHIQUES.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fontAlgn="base" hangingPunct="0"/>
            <a:r>
              <a:rPr lang="fr-FR" sz="2000" dirty="0"/>
              <a:t>1°/ ARCHIER. G. – SERIEYX. H. « L’entreprise du troisième type  ». Editions du Seuil. 1984. 2009.</a:t>
            </a:r>
            <a:br>
              <a:rPr lang="fr-FR" sz="2000" dirty="0"/>
            </a:br>
            <a:endParaRPr lang="fr-FR" sz="2000" dirty="0"/>
          </a:p>
          <a:p>
            <a:pPr eaLnBrk="0" fontAlgn="base" hangingPunct="0"/>
            <a:r>
              <a:rPr lang="fr-FR" sz="2000" dirty="0"/>
              <a:t>2°/ BARABEL. M. – MEIER. O. « </a:t>
            </a:r>
            <a:r>
              <a:rPr lang="fr-FR" sz="2000" dirty="0" err="1"/>
              <a:t>Manageor</a:t>
            </a:r>
            <a:r>
              <a:rPr lang="fr-FR" sz="2000" dirty="0"/>
              <a:t>». Editions </a:t>
            </a:r>
            <a:r>
              <a:rPr lang="fr-FR" sz="2000" dirty="0" err="1"/>
              <a:t>Dunod</a:t>
            </a:r>
            <a:r>
              <a:rPr lang="fr-FR" sz="2000" dirty="0"/>
              <a:t>. 2006.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 </a:t>
            </a:r>
          </a:p>
          <a:p>
            <a:pPr eaLnBrk="0" fontAlgn="base" hangingPunct="0"/>
            <a:r>
              <a:rPr lang="fr-FR" sz="2000" dirty="0"/>
              <a:t>3</a:t>
            </a:r>
            <a:r>
              <a:rPr lang="nl-NL" sz="2000" dirty="0"/>
              <a:t>°/ BENNIS. W.G. </a:t>
            </a:r>
            <a:r>
              <a:rPr lang="fr-FR" sz="2000" dirty="0"/>
              <a:t>« Le développement des organisations  ». Editions Dalloz Gestion. 1975. 2008.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 </a:t>
            </a:r>
          </a:p>
          <a:p>
            <a:pPr eaLnBrk="0" fontAlgn="base" hangingPunct="0"/>
            <a:r>
              <a:rPr lang="fr-FR" sz="2000" dirty="0"/>
              <a:t>4</a:t>
            </a:r>
            <a:r>
              <a:rPr lang="de-DE" sz="2000" dirty="0"/>
              <a:t>°/ </a:t>
            </a:r>
            <a:r>
              <a:rPr lang="fr-FR" sz="2000" dirty="0"/>
              <a:t>BRESSY. G - KONKUYT. C. « Economie d’Entreprise » - 7</a:t>
            </a:r>
            <a:r>
              <a:rPr lang="fr-FR" sz="2000" baseline="30000" dirty="0"/>
              <a:t>ème</a:t>
            </a:r>
            <a:r>
              <a:rPr lang="fr-FR" sz="2000" dirty="0"/>
              <a:t>édition. Dalloz. 2004.</a:t>
            </a:r>
            <a:br>
              <a:rPr lang="fr-FR" sz="2000" dirty="0"/>
            </a:br>
            <a:endParaRPr lang="fr-FR" sz="2000" dirty="0"/>
          </a:p>
          <a:p>
            <a:pPr eaLnBrk="0" fontAlgn="base" hangingPunct="0"/>
            <a:r>
              <a:rPr lang="fr-FR" sz="2000" dirty="0"/>
              <a:t>5°/</a:t>
            </a:r>
            <a:r>
              <a:rPr lang="de-DE" sz="2000" dirty="0"/>
              <a:t> CROZIER. M. – FRIEDBERG. </a:t>
            </a:r>
            <a:r>
              <a:rPr lang="fr-FR" sz="2000" dirty="0"/>
              <a:t>E. « L’acteur et le système ». Editions du Seuil. 2004. 2008.</a:t>
            </a:r>
            <a:br>
              <a:rPr lang="fr-FR" sz="2000" dirty="0"/>
            </a:br>
            <a:br>
              <a:rPr lang="fr-FR" sz="2000" dirty="0"/>
            </a:br>
            <a:r>
              <a:rPr lang="fr-FR" sz="2000" dirty="0"/>
              <a:t>6°/ DARBELET. M. - LAUGINIE. J.M. « Economie d’entreprise ». 2 Tomes. Editions Foucher. 2014.</a:t>
            </a:r>
          </a:p>
          <a:p>
            <a:pPr eaLnBrk="0" fontAlgn="base" hangingPunct="0"/>
            <a:endParaRPr lang="fr-FR" sz="2000" dirty="0"/>
          </a:p>
          <a:p>
            <a:pPr eaLnBrk="0" fontAlgn="base" hangingPunct="0"/>
            <a:r>
              <a:rPr lang="fr-FR" sz="2000" dirty="0"/>
              <a:t>7°/ DARBELET. M. - IZARD. L. ET  SCARAMUZZA. M. « Notions fondamentales de Management ». Edition Foucher. 2004.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 </a:t>
            </a:r>
          </a:p>
          <a:p>
            <a:pPr eaLnBrk="0" fontAlgn="base" hangingPunct="0"/>
            <a:r>
              <a:rPr lang="fr-FR" sz="2000" dirty="0"/>
              <a:t>8°/ DAVAL. R. et collaborateurs. « Traité de psychologie sociale ». Editions PUF. 2002.</a:t>
            </a:r>
          </a:p>
          <a:p>
            <a:pPr marL="0" indent="0" fontAlgn="base">
              <a:buNone/>
            </a:pPr>
            <a:r>
              <a:rPr lang="fr-FR" sz="2000" dirty="0"/>
              <a:t> </a:t>
            </a:r>
          </a:p>
          <a:p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963993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fr-FR" dirty="0"/>
              <a:t>9°/ GROVE. A.  « Le management multiplicateur». Editions hommes et techniques. </a:t>
            </a:r>
            <a:r>
              <a:rPr lang="nl-NL" dirty="0"/>
              <a:t>1985.</a:t>
            </a:r>
            <a:br>
              <a:rPr lang="fr-FR" dirty="0"/>
            </a:br>
            <a:r>
              <a:rPr lang="nl-NL" dirty="0"/>
              <a:t> </a:t>
            </a:r>
            <a:br>
              <a:rPr lang="fr-FR" dirty="0"/>
            </a:br>
            <a:r>
              <a:rPr lang="nl-NL" dirty="0"/>
              <a:t>10°/ HELLRIEGEL. D. - SLOCUM. J.W. - WOODMAN. </a:t>
            </a:r>
            <a:r>
              <a:rPr lang="fr-FR" dirty="0"/>
              <a:t>R.W.  « Management des organisations ». Editions nouveaux horizons et De </a:t>
            </a:r>
            <a:r>
              <a:rPr lang="fr-FR" dirty="0" err="1"/>
              <a:t>boeck</a:t>
            </a:r>
            <a:r>
              <a:rPr lang="fr-FR" dirty="0"/>
              <a:t>. 2004. 2009. 2014.</a:t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>11°/ L’MRABET. R. « Les clés de la gestion ». Presses du Savoir. 2007.</a:t>
            </a:r>
          </a:p>
          <a:p>
            <a:pPr marL="0" indent="0" fontAlgn="base">
              <a:buNone/>
            </a:pPr>
            <a:r>
              <a:rPr lang="fr-FR" dirty="0"/>
              <a:t> </a:t>
            </a:r>
          </a:p>
          <a:p>
            <a:pPr fontAlgn="base"/>
            <a:r>
              <a:rPr lang="fr-FR" dirty="0"/>
              <a:t>12°/ LOUBET. D. « Le management des savoir - faire dans l’entreprise ». Editions d’organisation. 1992. 2007.</a:t>
            </a:r>
          </a:p>
          <a:p>
            <a:pPr eaLnBrk="0" fontAlgn="base" hangingPunct="0"/>
            <a:r>
              <a:rPr lang="fr-CA" dirty="0"/>
              <a:t> </a:t>
            </a:r>
            <a:endParaRPr lang="fr-FR" dirty="0"/>
          </a:p>
          <a:p>
            <a:pPr eaLnBrk="0" fontAlgn="base" hangingPunct="0"/>
            <a:r>
              <a:rPr lang="fr-CA" dirty="0"/>
              <a:t>13°/ SCHERMERHORN. J. – CHAPPEL. D. </a:t>
            </a:r>
            <a:r>
              <a:rPr lang="fr-FR" dirty="0"/>
              <a:t>« Principes de Management ». Edition Village Mondial. 2002.</a:t>
            </a:r>
          </a:p>
          <a:p>
            <a:pPr eaLnBrk="0" fontAlgn="base" hangingPunct="0"/>
            <a:r>
              <a:rPr lang="fr-FR" dirty="0"/>
              <a:t> </a:t>
            </a:r>
          </a:p>
          <a:p>
            <a:pPr eaLnBrk="0" fontAlgn="base" hangingPunct="0"/>
            <a:r>
              <a:rPr lang="fr-FR" dirty="0"/>
              <a:t>14°/ La collection BTS. Economie et organisation d’entreprise. Quel que soit l’éditeur.</a:t>
            </a:r>
          </a:p>
          <a:p>
            <a:pPr eaLnBrk="0" fontAlgn="base" hangingPunct="0"/>
            <a:r>
              <a:rPr lang="fr-FR" dirty="0"/>
              <a:t> </a:t>
            </a:r>
          </a:p>
          <a:p>
            <a:r>
              <a:rPr lang="fr-FR" dirty="0"/>
              <a:t>15°/ Tous les ouvrages de pratique du management ou sur les managers.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16°/ Magazines « Capital » - « Management » - « Essor » - « M Magazine »…</a:t>
            </a:r>
          </a:p>
          <a:p>
            <a:r>
              <a:rPr lang="fr-FR" dirty="0"/>
              <a:t>Journaux « l’Economiste » - « La Vie Eco » - « Les échos » etc.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73644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>
                <a:solidFill>
                  <a:schemeClr val="bg2">
                    <a:lumMod val="10000"/>
                  </a:schemeClr>
                </a:solidFill>
              </a:rPr>
              <a:t>17°/ Sites web spécialisés.</a:t>
            </a: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2"/>
              </a:rPr>
              <a:t>www.linternaute.com/JDM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3"/>
              </a:rPr>
              <a:t>www.econmia.ma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4"/>
              </a:rPr>
              <a:t>www.cesem.ma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5"/>
              </a:rPr>
              <a:t>www.management.fr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6"/>
              </a:rPr>
              <a:t>www.entrepreneurstv.ma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7"/>
              </a:rPr>
              <a:t>www.entrepreneurs-fr.com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8"/>
              </a:rPr>
              <a:t>www.hbsp.harvard.edu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hlinkClick r:id="rId9"/>
              </a:rPr>
              <a:t>www.decideurs.com</a:t>
            </a:r>
            <a:endParaRPr lang="fr-F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2015/2016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 ELHAOUS MOHAMED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9909-0E64-442D-BC87-9A3DD8F5A393}" type="slidenum">
              <a:rPr lang="fr-FR" smtClean="0"/>
              <a:pPr/>
              <a:t>98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21756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164491</TotalTime>
  <Words>5874</Words>
  <Application>Microsoft Office PowerPoint</Application>
  <PresentationFormat>On-screen Show (4:3)</PresentationFormat>
  <Paragraphs>927</Paragraphs>
  <Slides>98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98</vt:i4>
      </vt:variant>
    </vt:vector>
  </HeadingPairs>
  <TitlesOfParts>
    <vt:vector size="103" baseType="lpstr">
      <vt:lpstr>Arial</vt:lpstr>
      <vt:lpstr>Calibri</vt:lpstr>
      <vt:lpstr>Gill Sans MT</vt:lpstr>
      <vt:lpstr>Times New Roman</vt:lpstr>
      <vt:lpstr>Gallery</vt:lpstr>
      <vt:lpstr>Management II Pr ELHAOUS MOHAMED</vt:lpstr>
      <vt:lpstr>PowerPoint Presentation</vt:lpstr>
      <vt:lpstr>Les écoles de pensée</vt:lpstr>
      <vt:lpstr>L’école classique</vt:lpstr>
      <vt:lpstr>TAYLOR Règles d’organisation scientifique du travail (l’OST)</vt:lpstr>
      <vt:lpstr>Critiques de l’OST</vt:lpstr>
      <vt:lpstr>Fayol Les six activités de l’entreprise</vt:lpstr>
      <vt:lpstr>Les 14 principes d’Henri Fayol :</vt:lpstr>
      <vt:lpstr>Les cinq opérations de l’activité administrative</vt:lpstr>
      <vt:lpstr>Le courant bureaucratique de Max WEBER</vt:lpstr>
      <vt:lpstr> 2) L’école des relations humaines :   « La motivation est une énergie orientée vers une satisfaction. Elle se traduit par un investissement en vue d’apaiser une tension. »  </vt:lpstr>
      <vt:lpstr>PowerPoint Presentation</vt:lpstr>
      <vt:lpstr> b- Douglas Mc Gregor et les théories X et Y-   </vt:lpstr>
      <vt:lpstr>-Postulat de la théorie Y :  </vt:lpstr>
      <vt:lpstr>PowerPoint Presentation</vt:lpstr>
      <vt:lpstr>Abraham Maslow et la pyramide des besoins – </vt:lpstr>
      <vt:lpstr>Frederick Herzberg et la théorie bi factorielle des besoins-     </vt:lpstr>
      <vt:lpstr>PowerPoint Presentation</vt:lpstr>
      <vt:lpstr>PowerPoint Presentation</vt:lpstr>
      <vt:lpstr>3)  Les courants contemporains du management :</vt:lpstr>
      <vt:lpstr>2)-L’école systémique- :</vt:lpstr>
      <vt:lpstr>Forrester :  </vt:lpstr>
      <vt:lpstr>Les trois modes de régulation selon Forrester : </vt:lpstr>
      <vt:lpstr>C- Henry Mintzberg :  </vt:lpstr>
      <vt:lpstr>Les mécanismes de coordination selon MINTZBERG  </vt:lpstr>
      <vt:lpstr> 3) L’école de contingence :</vt:lpstr>
      <vt:lpstr>L’apport de Lawrence et Lorsch :</vt:lpstr>
      <vt:lpstr>b- Burns et Stalker et la théorie de la contingence </vt:lpstr>
      <vt:lpstr>PowerPoint Presentation</vt:lpstr>
      <vt:lpstr>Récapitulation des auteurs de contingence.</vt:lpstr>
      <vt:lpstr>4) L’école japonaise : </vt:lpstr>
      <vt:lpstr>PowerPoint Presentation</vt:lpstr>
      <vt:lpstr>PowerPoint Presentation</vt:lpstr>
      <vt:lpstr>Différence entre cadre et manager</vt:lpstr>
      <vt:lpstr>PowerPoint Presentation</vt:lpstr>
      <vt:lpstr>les caractéristiques du travail des managers</vt:lpstr>
      <vt:lpstr>PowerPoint Presentation</vt:lpstr>
      <vt:lpstr>Les qualités d’un bon manager</vt:lpstr>
      <vt:lpstr>2. les rôles des managers.  </vt:lpstr>
      <vt:lpstr>Rôles interpersonnels</vt:lpstr>
      <vt:lpstr>Rôles liés à l’information</vt:lpstr>
      <vt:lpstr>Rôles  décisionnels</vt:lpstr>
      <vt:lpstr>Missions et activités du Manager</vt:lpstr>
      <vt:lpstr>PowerPoint Presentation</vt:lpstr>
      <vt:lpstr>PowerPoint Presentation</vt:lpstr>
      <vt:lpstr>Différences entre   Le Manager et le Leader</vt:lpstr>
      <vt:lpstr>PowerPoint Presentation</vt:lpstr>
      <vt:lpstr>3. Les styles de leadership. </vt:lpstr>
      <vt:lpstr>Chapitre 3 : le processus de gestion</vt:lpstr>
      <vt:lpstr>L’école des systèmes</vt:lpstr>
      <vt:lpstr>Les éléments de base des systèmes</vt:lpstr>
      <vt:lpstr>Le fonctionnement global des systèmes</vt:lpstr>
      <vt:lpstr>LUDWING VON BERTALLANFFY</vt:lpstr>
      <vt:lpstr>Le fonctionnement global de l’entreprise</vt:lpstr>
      <vt:lpstr>Variables d’un système de gestion</vt:lpstr>
      <vt:lpstr>Le processus de management stratégique</vt:lpstr>
      <vt:lpstr>Définir la stratégie</vt:lpstr>
      <vt:lpstr>PowerPoint Presentation</vt:lpstr>
      <vt:lpstr>La planification stratégique</vt:lpstr>
      <vt:lpstr>Les buts et les objectifs</vt:lpstr>
      <vt:lpstr>PowerPoint Presentation</vt:lpstr>
      <vt:lpstr>Distinction entre buts et objectifs</vt:lpstr>
      <vt:lpstr>Caractéristiques de l’objectif : </vt:lpstr>
      <vt:lpstr>Formulation de l’objectif</vt:lpstr>
      <vt:lpstr>Les différentes catégories d’objectifs</vt:lpstr>
      <vt:lpstr>PowerPoint Presentation</vt:lpstr>
      <vt:lpstr>Les indicateurs de mesure de l’objectif </vt:lpstr>
      <vt:lpstr>Deux types d’indicateurs</vt:lpstr>
      <vt:lpstr>4 catégories d’indicateurs</vt:lpstr>
      <vt:lpstr>Objectif et indicateur</vt:lpstr>
      <vt:lpstr>La détermination des indicateurs de mesure d’un objectif </vt:lpstr>
      <vt:lpstr> Les différents niveaux de décisions </vt:lpstr>
      <vt:lpstr>PowerPoint Presentation</vt:lpstr>
      <vt:lpstr>Le processus d’organisation. </vt:lpstr>
      <vt:lpstr>PowerPoint Presentation</vt:lpstr>
      <vt:lpstr>PowerPoint Presentation</vt:lpstr>
      <vt:lpstr>Les principes fondamentaux de l’organisation</vt:lpstr>
      <vt:lpstr> I-  Les bases du comportement humain  </vt:lpstr>
      <vt:lpstr>PowerPoint Presentation</vt:lpstr>
      <vt:lpstr>II- L’interaction entre structure et procédure</vt:lpstr>
      <vt:lpstr>Le comportement organisationnel</vt:lpstr>
      <vt:lpstr>Le cinq composantes du comportement organisationnel</vt:lpstr>
      <vt:lpstr> III- Types d’interdépendances dans l’exécution de la tâche </vt:lpstr>
      <vt:lpstr>Le système de contrôle</vt:lpstr>
      <vt:lpstr>Les quatre principes de la vérification</vt:lpstr>
      <vt:lpstr>Le leadership : définition</vt:lpstr>
      <vt:lpstr>Composantes principales de la personnalité du leader </vt:lpstr>
      <vt:lpstr>Différence entre gestionnaire et leader</vt:lpstr>
      <vt:lpstr>Compétences courantes des leaders</vt:lpstr>
      <vt:lpstr>Le leadership selon  BLAKE &amp; MOUTON</vt:lpstr>
      <vt:lpstr>La grille de management SELON  BLAKE et MOUTON</vt:lpstr>
      <vt:lpstr>La grille de management SELON  BLAKE et MOUTON</vt:lpstr>
      <vt:lpstr>PowerPoint Presentation</vt:lpstr>
      <vt:lpstr>PowerPoint Presentation</vt:lpstr>
      <vt:lpstr>PowerPoint Presentation</vt:lpstr>
      <vt:lpstr>ORIENTATIONS BIBLIOGRAPHIQUES.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Mohamed Elhaous</cp:lastModifiedBy>
  <cp:revision>370</cp:revision>
  <cp:lastPrinted>2016-04-25T01:14:22Z</cp:lastPrinted>
  <dcterms:created xsi:type="dcterms:W3CDTF">2015-03-09T00:21:30Z</dcterms:created>
  <dcterms:modified xsi:type="dcterms:W3CDTF">2020-03-24T15:35:59Z</dcterms:modified>
</cp:coreProperties>
</file>